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4" r:id="rId6"/>
    <p:sldId id="293" r:id="rId7"/>
    <p:sldId id="281" r:id="rId8"/>
    <p:sldId id="261" r:id="rId9"/>
    <p:sldId id="273" r:id="rId10"/>
    <p:sldId id="274" r:id="rId11"/>
    <p:sldId id="299" r:id="rId12"/>
    <p:sldId id="284" r:id="rId13"/>
    <p:sldId id="311" r:id="rId14"/>
    <p:sldId id="262" r:id="rId15"/>
    <p:sldId id="276" r:id="rId16"/>
    <p:sldId id="295" r:id="rId17"/>
    <p:sldId id="278" r:id="rId18"/>
    <p:sldId id="277" r:id="rId19"/>
    <p:sldId id="303" r:id="rId20"/>
    <p:sldId id="263" r:id="rId21"/>
    <p:sldId id="305" r:id="rId22"/>
    <p:sldId id="280" r:id="rId23"/>
    <p:sldId id="265" r:id="rId24"/>
    <p:sldId id="266" r:id="rId25"/>
    <p:sldId id="288" r:id="rId26"/>
    <p:sldId id="292" r:id="rId27"/>
    <p:sldId id="267" r:id="rId28"/>
    <p:sldId id="285" r:id="rId29"/>
    <p:sldId id="286" r:id="rId30"/>
    <p:sldId id="287" r:id="rId31"/>
    <p:sldId id="306" r:id="rId32"/>
    <p:sldId id="308" r:id="rId33"/>
    <p:sldId id="309" r:id="rId34"/>
    <p:sldId id="290" r:id="rId35"/>
    <p:sldId id="310" r:id="rId36"/>
    <p:sldId id="301" r:id="rId37"/>
    <p:sldId id="302" r:id="rId38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4D4C6"/>
    <a:srgbClr val="DFDACF"/>
    <a:srgbClr val="E2D9CC"/>
    <a:srgbClr val="EDE7DF"/>
    <a:srgbClr val="F8EED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150" autoAdjust="0"/>
    <p:restoredTop sz="94660"/>
  </p:normalViewPr>
  <p:slideViewPr>
    <p:cSldViewPr snapToGrid="0">
      <p:cViewPr>
        <p:scale>
          <a:sx n="75" d="100"/>
          <a:sy n="75" d="100"/>
        </p:scale>
        <p:origin x="-480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7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18/09/2017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03536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18/09/2017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0425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18/09/2017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8517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18/09/2017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730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18/09/2017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6146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18/09/2017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0564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18/09/2017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8491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18/09/2017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455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18/09/2017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9699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18/09/2017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408916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pPr/>
              <a:t>18/09/2017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5806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pPr/>
              <a:t>18/09/2017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eri\Desktop\nucleo\ppt%20sao%20simao\DSCN0636.MOV" TargetMode="Externa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eri\Desktop\nucleo\video\nmg.wmv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eri\Desktop\nucleo\ppt%20sao%20simao\DSCN0641.MOV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  <p:extLst>
              <p:ext uri="{D42A27DB-BD31-4B8C-83A1-F6EECF244321}">
                <p14:modId xmlns:p14="http://schemas.microsoft.com/office/powerpoint/2010/main" xmlns="" val="2162376884"/>
              </p:ext>
            </p:extLst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pt-PT" sz="4000" dirty="0"/>
          </a:p>
          <a:p>
            <a:endParaRPr lang="pt-PT" sz="4000" dirty="0"/>
          </a:p>
        </p:txBody>
      </p:sp>
      <p:pic>
        <p:nvPicPr>
          <p:cNvPr id="1026" name="Picture 2" descr="C:\Users\eri\Desktop\nucleo\ccmg\cartaz\folder final sp JPEG.jpg"/>
          <p:cNvPicPr>
            <a:picLocks noChangeAspect="1" noChangeArrowheads="1"/>
          </p:cNvPicPr>
          <p:nvPr/>
        </p:nvPicPr>
        <p:blipFill>
          <a:blip r:embed="rId2" cstate="print"/>
          <a:srcRect l="774" t="1883" r="1393" b="9494"/>
          <a:stretch>
            <a:fillRect/>
          </a:stretch>
        </p:blipFill>
        <p:spPr bwMode="auto">
          <a:xfrm>
            <a:off x="1638300" y="215899"/>
            <a:ext cx="8813800" cy="6456945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1892300" y="965200"/>
            <a:ext cx="2565400" cy="63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7099300" y="927100"/>
            <a:ext cx="2984500" cy="596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4419600"/>
            <a:ext cx="1714500" cy="2209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0363200" y="4406900"/>
            <a:ext cx="1828800" cy="2146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C:\Users\eri\Desktop\nucleo\ccmg\cartaz\folder final sp JPEG.jpg"/>
          <p:cNvPicPr>
            <a:picLocks noChangeAspect="1" noChangeArrowheads="1"/>
          </p:cNvPicPr>
          <p:nvPr/>
        </p:nvPicPr>
        <p:blipFill>
          <a:blip r:embed="rId2" cstate="print"/>
          <a:srcRect l="60242" t="90529" r="3891" b="601"/>
          <a:stretch>
            <a:fillRect/>
          </a:stretch>
        </p:blipFill>
        <p:spPr bwMode="auto">
          <a:xfrm>
            <a:off x="8166100" y="241300"/>
            <a:ext cx="3746500" cy="749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889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00" y="1508125"/>
            <a:ext cx="3429000" cy="1325563"/>
          </a:xfrm>
        </p:spPr>
        <p:txBody>
          <a:bodyPr/>
          <a:lstStyle/>
          <a:p>
            <a:pPr algn="r"/>
            <a:r>
              <a:rPr lang="pt-BR" sz="4000" dirty="0">
                <a:latin typeface="Adobe Caslon Pro Bold" pitchFamily="18" charset="0"/>
              </a:rPr>
              <a:t>Ferramentas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-558800" y="2663825"/>
            <a:ext cx="3886200" cy="2289175"/>
          </a:xfrm>
        </p:spPr>
        <p:txBody>
          <a:bodyPr/>
          <a:lstStyle/>
          <a:p>
            <a:pPr algn="r"/>
            <a:r>
              <a:rPr lang="pt-BR" dirty="0" smtClean="0"/>
              <a:t>Goivas</a:t>
            </a:r>
          </a:p>
          <a:p>
            <a:pPr algn="r"/>
            <a:r>
              <a:rPr lang="pt-BR" dirty="0" smtClean="0"/>
              <a:t>Colher de pau</a:t>
            </a:r>
          </a:p>
          <a:p>
            <a:pPr algn="r"/>
            <a:r>
              <a:rPr lang="pt-BR" dirty="0" smtClean="0"/>
              <a:t>Papel</a:t>
            </a:r>
          </a:p>
          <a:p>
            <a:pPr algn="r"/>
            <a:r>
              <a:rPr lang="pt-BR" dirty="0" smtClean="0"/>
              <a:t>Tinta tipográfica</a:t>
            </a:r>
            <a:endParaRPr lang="pt-BR" dirty="0"/>
          </a:p>
        </p:txBody>
      </p:sp>
      <p:pic>
        <p:nvPicPr>
          <p:cNvPr id="7170" name="Picture 2" descr="C:\Users\eri\Desktop\nucleo\ppt sao simao\ferrament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4356" y="0"/>
            <a:ext cx="7615644" cy="5057775"/>
          </a:xfrm>
          <a:prstGeom prst="rect">
            <a:avLst/>
          </a:prstGeom>
          <a:noFill/>
        </p:spPr>
      </p:pic>
      <p:pic>
        <p:nvPicPr>
          <p:cNvPr id="7171" name="Picture 3" descr="C:\Users\eri\Desktop\nucleo\ppt sao simao\IMG_2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1300" y="3536950"/>
            <a:ext cx="4038600" cy="302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086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338" name="Picture 2" descr="C:\Users\eri\Desktop\nucleo\pasta comp zi\00_XILOGRAVURA\xilo OK\_D5A0035-9.JPG"/>
          <p:cNvPicPr>
            <a:picLocks noChangeAspect="1" noChangeArrowheads="1"/>
          </p:cNvPicPr>
          <p:nvPr/>
        </p:nvPicPr>
        <p:blipFill>
          <a:blip r:embed="rId2" cstate="print"/>
          <a:srcRect l="3081" t="1856" r="1718" b="12083"/>
          <a:stretch>
            <a:fillRect/>
          </a:stretch>
        </p:blipFill>
        <p:spPr bwMode="auto">
          <a:xfrm>
            <a:off x="2115758" y="-1"/>
            <a:ext cx="7853742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5162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9800" y="9525"/>
            <a:ext cx="4508500" cy="1325563"/>
          </a:xfrm>
        </p:spPr>
        <p:txBody>
          <a:bodyPr>
            <a:normAutofit/>
          </a:bodyPr>
          <a:lstStyle/>
          <a:p>
            <a:r>
              <a:rPr lang="pt-BR" sz="4000" dirty="0" smtClean="0">
                <a:latin typeface="Adobe Caslon Pro Bold" pitchFamily="18" charset="0"/>
              </a:rPr>
              <a:t>Ilustrador</a:t>
            </a:r>
            <a:endParaRPr lang="pt-BR" sz="4000" dirty="0">
              <a:latin typeface="Adobe Caslon Pro Bold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36600" y="885825"/>
            <a:ext cx="6375400" cy="1844675"/>
          </a:xfrm>
        </p:spPr>
        <p:txBody>
          <a:bodyPr/>
          <a:lstStyle/>
          <a:p>
            <a:r>
              <a:rPr lang="pt-BR" dirty="0"/>
              <a:t>Ilustrador do Jornal O Estado de São Paulo/ suplemento cultural</a:t>
            </a:r>
          </a:p>
          <a:p>
            <a:r>
              <a:rPr lang="pt-BR" dirty="0"/>
              <a:t>1958 – termina </a:t>
            </a:r>
            <a:r>
              <a:rPr lang="pt-BR" dirty="0" smtClean="0"/>
              <a:t>Bestiário</a:t>
            </a:r>
            <a:endParaRPr lang="pt-BR" dirty="0"/>
          </a:p>
        </p:txBody>
      </p:sp>
      <p:pic>
        <p:nvPicPr>
          <p:cNvPr id="17413" name="Picture 5" descr="C:\Users\eri\Desktop\nucleo\pasta comp zi\00_XILOGRAVURA\xilo OK\_D5A8460-2&amp;3.JPG"/>
          <p:cNvPicPr>
            <a:picLocks noChangeAspect="1" noChangeArrowheads="1"/>
          </p:cNvPicPr>
          <p:nvPr/>
        </p:nvPicPr>
        <p:blipFill>
          <a:blip r:embed="rId2" cstate="print"/>
          <a:srcRect l="9843" t="18760" r="10148" b="17530"/>
          <a:stretch>
            <a:fillRect/>
          </a:stretch>
        </p:blipFill>
        <p:spPr bwMode="auto">
          <a:xfrm>
            <a:off x="1524000" y="2463800"/>
            <a:ext cx="4091918" cy="4140200"/>
          </a:xfrm>
          <a:prstGeom prst="rect">
            <a:avLst/>
          </a:prstGeom>
          <a:noFill/>
        </p:spPr>
      </p:pic>
      <p:pic>
        <p:nvPicPr>
          <p:cNvPr id="17415" name="Picture 7" descr="C:\Users\eri\Desktop\nucleo\ppt sao simao\Ilustração Voo cego.jpg"/>
          <p:cNvPicPr>
            <a:picLocks noChangeAspect="1" noChangeArrowheads="1"/>
          </p:cNvPicPr>
          <p:nvPr/>
        </p:nvPicPr>
        <p:blipFill>
          <a:blip r:embed="rId3" cstate="print"/>
          <a:srcRect l="1977" r="2488"/>
          <a:stretch>
            <a:fillRect/>
          </a:stretch>
        </p:blipFill>
        <p:spPr bwMode="auto">
          <a:xfrm>
            <a:off x="7073900" y="0"/>
            <a:ext cx="3683000" cy="6859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Picture 2" descr="C:\Users\eri\Desktop\nucleo\pasta comp zi\00_ALBUNS\_D5A6635-14.JPG"/>
          <p:cNvPicPr>
            <a:picLocks noChangeAspect="1" noChangeArrowheads="1"/>
          </p:cNvPicPr>
          <p:nvPr/>
        </p:nvPicPr>
        <p:blipFill>
          <a:blip r:embed="rId2" cstate="print"/>
          <a:srcRect l="3089" t="4685" r="4677" b="5607"/>
          <a:stretch>
            <a:fillRect/>
          </a:stretch>
        </p:blipFill>
        <p:spPr bwMode="auto">
          <a:xfrm>
            <a:off x="6151645" y="0"/>
            <a:ext cx="5519654" cy="3403600"/>
          </a:xfrm>
          <a:prstGeom prst="rect">
            <a:avLst/>
          </a:prstGeom>
          <a:noFill/>
        </p:spPr>
      </p:pic>
      <p:pic>
        <p:nvPicPr>
          <p:cNvPr id="5" name="Picture 3" descr="C:\Users\eri\Desktop\nucleo\pasta comp zi\00_ALBUNS\_D5A6620-14.JPG"/>
          <p:cNvPicPr>
            <a:picLocks noChangeAspect="1" noChangeArrowheads="1"/>
          </p:cNvPicPr>
          <p:nvPr/>
        </p:nvPicPr>
        <p:blipFill>
          <a:blip r:embed="rId3" cstate="print"/>
          <a:srcRect l="2790" t="4408" r="4077" b="5219"/>
          <a:stretch>
            <a:fillRect/>
          </a:stretch>
        </p:blipFill>
        <p:spPr bwMode="auto">
          <a:xfrm>
            <a:off x="6146800" y="3467100"/>
            <a:ext cx="5511800" cy="3390900"/>
          </a:xfrm>
          <a:prstGeom prst="rect">
            <a:avLst/>
          </a:prstGeom>
          <a:noFill/>
        </p:spPr>
      </p:pic>
      <p:pic>
        <p:nvPicPr>
          <p:cNvPr id="18434" name="Picture 2" descr="C:\Users\eri\Desktop\nucleo\pasta comp zi\00_ALBUNS\_D5A6727-14.JPG"/>
          <p:cNvPicPr>
            <a:picLocks noChangeAspect="1" noChangeArrowheads="1"/>
          </p:cNvPicPr>
          <p:nvPr/>
        </p:nvPicPr>
        <p:blipFill>
          <a:blip r:embed="rId4" cstate="print"/>
          <a:srcRect l="3634" t="5657" r="4154" b="5503"/>
          <a:stretch>
            <a:fillRect/>
          </a:stretch>
        </p:blipFill>
        <p:spPr bwMode="auto">
          <a:xfrm>
            <a:off x="451018" y="3479800"/>
            <a:ext cx="5530681" cy="3378200"/>
          </a:xfrm>
          <a:prstGeom prst="rect">
            <a:avLst/>
          </a:prstGeom>
          <a:noFill/>
        </p:spPr>
      </p:pic>
      <p:pic>
        <p:nvPicPr>
          <p:cNvPr id="7" name="Picture 4" descr="C:\Users\eri\Desktop\nucleo\pasta comp zi\00_ALBUNS\_D5A6599-14.JPG"/>
          <p:cNvPicPr>
            <a:picLocks noChangeAspect="1" noChangeArrowheads="1"/>
          </p:cNvPicPr>
          <p:nvPr/>
        </p:nvPicPr>
        <p:blipFill>
          <a:blip r:embed="rId5" cstate="print"/>
          <a:srcRect l="1987" t="4248" r="4636" b="5223"/>
          <a:stretch>
            <a:fillRect/>
          </a:stretch>
        </p:blipFill>
        <p:spPr bwMode="auto">
          <a:xfrm>
            <a:off x="889000" y="368300"/>
            <a:ext cx="4597400" cy="2825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xmlns="" val="1078372747"/>
              </p:ext>
            </p:extLst>
          </p:nvPr>
        </p:nvSpPr>
        <p:spPr>
          <a:xfrm>
            <a:off x="304800" y="2127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Adobe Caslon Pro Bold" pitchFamily="18" charset="0"/>
              </a:rPr>
              <a:t>Gravura em metal (</a:t>
            </a:r>
            <a:r>
              <a:rPr lang="pt-BR" sz="4000" dirty="0" err="1">
                <a:latin typeface="Adobe Caslon Pro Bold" pitchFamily="18" charset="0"/>
              </a:rPr>
              <a:t>calcogravura</a:t>
            </a:r>
            <a:r>
              <a:rPr lang="pt-BR" sz="4000" dirty="0">
                <a:latin typeface="Adobe Caslon Pro Bold" pitchFamily="18" charset="0"/>
              </a:rPr>
              <a:t>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  <p:extLst>
              <p:ext uri="{D42A27DB-BD31-4B8C-83A1-F6EECF244321}">
                <p14:modId xmlns:p14="http://schemas.microsoft.com/office/powerpoint/2010/main" xmlns="" val="4137556701"/>
              </p:ext>
            </p:extLst>
          </p:nvPr>
        </p:nvSpPr>
        <p:spPr>
          <a:xfrm>
            <a:off x="1333500" y="1216025"/>
            <a:ext cx="5181600" cy="21875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dirty="0"/>
              <a:t>Martin </a:t>
            </a:r>
            <a:r>
              <a:rPr lang="pt-BR" dirty="0" err="1"/>
              <a:t>Schongauer</a:t>
            </a:r>
            <a:r>
              <a:rPr lang="pt-BR" dirty="0"/>
              <a:t>(1453?-1491)</a:t>
            </a:r>
          </a:p>
          <a:p>
            <a:r>
              <a:rPr lang="pt-BR" dirty="0"/>
              <a:t>Resistencia da chapa</a:t>
            </a:r>
          </a:p>
          <a:p>
            <a:r>
              <a:rPr lang="pt-BR" dirty="0"/>
              <a:t>Ourivesaria – </a:t>
            </a:r>
            <a:r>
              <a:rPr lang="pt-BR" dirty="0" err="1"/>
              <a:t>Niello</a:t>
            </a:r>
            <a:endParaRPr lang="pt-BR" dirty="0"/>
          </a:p>
          <a:p>
            <a:r>
              <a:rPr lang="pt-BR" dirty="0"/>
              <a:t>Grandes </a:t>
            </a:r>
            <a:r>
              <a:rPr lang="pt-BR" dirty="0" smtClean="0"/>
              <a:t>tiragens</a:t>
            </a:r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0021" y="0"/>
            <a:ext cx="4621979" cy="6858000"/>
          </a:xfrm>
        </p:spPr>
      </p:pic>
      <p:sp>
        <p:nvSpPr>
          <p:cNvPr id="7" name="Retângulo 6"/>
          <p:cNvSpPr/>
          <p:nvPr/>
        </p:nvSpPr>
        <p:spPr>
          <a:xfrm>
            <a:off x="5403667" y="4908034"/>
            <a:ext cx="20932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dirty="0" smtClean="0">
                <a:latin typeface="Adobe Caslon Pro Bold" pitchFamily="18" charset="0"/>
              </a:rPr>
              <a:t>Martin </a:t>
            </a:r>
            <a:r>
              <a:rPr lang="pt-BR" dirty="0" err="1" smtClean="0">
                <a:latin typeface="Adobe Caslon Pro Bold" pitchFamily="18" charset="0"/>
              </a:rPr>
              <a:t>Schongauer</a:t>
            </a:r>
            <a:endParaRPr lang="pt-BR" dirty="0" smtClean="0">
              <a:latin typeface="Adobe Caslon Pro Bold" pitchFamily="18" charset="0"/>
            </a:endParaRPr>
          </a:p>
          <a:p>
            <a:pPr algn="r"/>
            <a:r>
              <a:rPr lang="pt-BR" dirty="0" smtClean="0">
                <a:latin typeface="Adobe Caslon Pro Bold" pitchFamily="18" charset="0"/>
              </a:rPr>
              <a:t>A Santa Noite</a:t>
            </a:r>
          </a:p>
          <a:p>
            <a:pPr algn="r"/>
            <a:r>
              <a:rPr lang="pt-BR" dirty="0" smtClean="0">
                <a:latin typeface="Adobe Caslon Pro Bold" pitchFamily="18" charset="0"/>
              </a:rPr>
              <a:t>Água-forte</a:t>
            </a:r>
          </a:p>
          <a:p>
            <a:pPr algn="r"/>
            <a:r>
              <a:rPr lang="pt-BR" dirty="0" smtClean="0">
                <a:latin typeface="Adobe Caslon Pro Bold" pitchFamily="18" charset="0"/>
              </a:rPr>
              <a:t>Cerca de 1475</a:t>
            </a:r>
            <a:endParaRPr lang="pt-BR" dirty="0">
              <a:latin typeface="Adobe Caslon Pro Bold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635500" y="6488668"/>
            <a:ext cx="2178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Adobe Caslon Pro Bold" pitchFamily="18" charset="0"/>
              </a:rPr>
              <a:t>Armaduras do </a:t>
            </a:r>
            <a:r>
              <a:rPr lang="pt-BR" dirty="0" err="1" smtClean="0">
                <a:latin typeface="Adobe Caslon Pro Bold" pitchFamily="18" charset="0"/>
              </a:rPr>
              <a:t>sèc</a:t>
            </a:r>
            <a:r>
              <a:rPr lang="pt-BR" dirty="0" smtClean="0">
                <a:latin typeface="Adobe Caslon Pro Bold" pitchFamily="18" charset="0"/>
              </a:rPr>
              <a:t> 15</a:t>
            </a:r>
            <a:endParaRPr lang="pt-BR" dirty="0">
              <a:latin typeface="Adobe Caslon Pro Bold" pitchFamily="18" charset="0"/>
            </a:endParaRPr>
          </a:p>
        </p:txBody>
      </p:sp>
      <p:pic>
        <p:nvPicPr>
          <p:cNvPr id="9219" name="Picture 3" descr="C:\Users\eri\Desktop\nucleo\ppt sao simao\tumblr_mxuow6YhF91sgijroo1_500.jpg"/>
          <p:cNvPicPr>
            <a:picLocks noChangeAspect="1" noChangeArrowheads="1"/>
          </p:cNvPicPr>
          <p:nvPr/>
        </p:nvPicPr>
        <p:blipFill>
          <a:blip r:embed="rId3" cstate="print"/>
          <a:srcRect l="4432" r="8143"/>
          <a:stretch>
            <a:fillRect/>
          </a:stretch>
        </p:blipFill>
        <p:spPr bwMode="auto">
          <a:xfrm>
            <a:off x="-1" y="3365370"/>
            <a:ext cx="4584701" cy="3492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6456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7500" y="250825"/>
            <a:ext cx="4406900" cy="1325563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Adobe Caslon Pro Bold" pitchFamily="18" charset="0"/>
              </a:rPr>
              <a:t>Matriz e gravação</a:t>
            </a:r>
          </a:p>
        </p:txBody>
      </p:sp>
      <p:pic>
        <p:nvPicPr>
          <p:cNvPr id="2050" name="Picture 2" descr="C:\Users\Publico\Desktop\IMAGENS PARA s;sIMÃO\DSCN3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380995"/>
            <a:ext cx="7810500" cy="6121405"/>
          </a:xfrm>
          <a:prstGeom prst="rect">
            <a:avLst/>
          </a:prstGeom>
          <a:noFill/>
        </p:spPr>
      </p:pic>
      <p:pic>
        <p:nvPicPr>
          <p:cNvPr id="3082" name="Picture 10" descr="C:\Users\eri\Desktop\nucleo\ppt sao simao\DSCN38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1" y="1347787"/>
            <a:ext cx="3848100" cy="5143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8355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Picture 2" descr="C:\Users\eri\Desktop\nucleo\ppt sao simao\matriz me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0601" y="808390"/>
            <a:ext cx="8064500" cy="5355873"/>
          </a:xfrm>
          <a:prstGeom prst="rect">
            <a:avLst/>
          </a:prstGeom>
          <a:noFill/>
        </p:spPr>
      </p:pic>
      <p:sp>
        <p:nvSpPr>
          <p:cNvPr id="8" name="Espaço Reservado para Conteúdo 2"/>
          <p:cNvSpPr>
            <a:spLocks noGrp="1"/>
          </p:cNvSpPr>
          <p:nvPr>
            <p:ph sz="half" idx="1"/>
            <p:extLst>
              <p:ext uri="{D42A27DB-BD31-4B8C-83A1-F6EECF244321}">
                <p14:modId xmlns:p14="http://schemas.microsoft.com/office/powerpoint/2010/main" xmlns="" val="4137556701"/>
              </p:ext>
            </p:extLst>
          </p:nvPr>
        </p:nvSpPr>
        <p:spPr>
          <a:xfrm>
            <a:off x="596900" y="3082925"/>
            <a:ext cx="2628900" cy="18192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pt-BR" dirty="0" err="1" smtClean="0"/>
              <a:t>Lift</a:t>
            </a:r>
            <a:r>
              <a:rPr lang="pt-BR" dirty="0" smtClean="0"/>
              <a:t> </a:t>
            </a:r>
            <a:r>
              <a:rPr lang="pt-BR" dirty="0" err="1" smtClean="0"/>
              <a:t>ground</a:t>
            </a:r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242" name="Picture 2" descr="C:\Users\eri\Desktop\nucleo\ppt sao simao\ferramenta1.jpg"/>
          <p:cNvPicPr>
            <a:picLocks noChangeAspect="1" noChangeArrowheads="1"/>
          </p:cNvPicPr>
          <p:nvPr/>
        </p:nvPicPr>
        <p:blipFill>
          <a:blip r:embed="rId2" cstate="print"/>
          <a:srcRect l="7729" t="6900" r="2780" b="10719"/>
          <a:stretch>
            <a:fillRect/>
          </a:stretch>
        </p:blipFill>
        <p:spPr bwMode="auto">
          <a:xfrm>
            <a:off x="5854700" y="3441700"/>
            <a:ext cx="5588000" cy="3416300"/>
          </a:xfrm>
          <a:prstGeom prst="rect">
            <a:avLst/>
          </a:prstGeom>
          <a:noFill/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2501" y="0"/>
            <a:ext cx="5181599" cy="3286614"/>
          </a:xfrm>
        </p:spPr>
      </p:pic>
      <p:pic>
        <p:nvPicPr>
          <p:cNvPr id="10243" name="Picture 3" descr="C:\Users\eri\Desktop\nucleo\ppt sao simao\Imagem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5200" y="2332184"/>
            <a:ext cx="3860801" cy="3285851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0800" y="1203325"/>
            <a:ext cx="3454400" cy="1325563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Adobe Caslon Pro Bold" pitchFamily="18" charset="0"/>
              </a:rPr>
              <a:t>F</a:t>
            </a:r>
            <a:r>
              <a:rPr lang="pt-BR" sz="4000" dirty="0" smtClean="0">
                <a:latin typeface="Adobe Caslon Pro Bold" pitchFamily="18" charset="0"/>
              </a:rPr>
              <a:t>erramentas</a:t>
            </a:r>
            <a:endParaRPr lang="pt-BR" sz="4000" dirty="0">
              <a:latin typeface="Adobe Caslon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423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500" y="2892425"/>
            <a:ext cx="2819400" cy="1222375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Adobe Caslon Pro Bold" pitchFamily="18" charset="0"/>
              </a:rPr>
              <a:t>Impressão</a:t>
            </a:r>
          </a:p>
        </p:txBody>
      </p:sp>
      <p:pic>
        <p:nvPicPr>
          <p:cNvPr id="7170" name="Picture 2" descr="C:\Users\eri\Desktop\nucleo\ppt sao simao\DSCN1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2799" y="3868738"/>
            <a:ext cx="3759201" cy="2812768"/>
          </a:xfrm>
          <a:prstGeom prst="rect">
            <a:avLst/>
          </a:prstGeom>
          <a:noFill/>
        </p:spPr>
      </p:pic>
      <p:pic>
        <p:nvPicPr>
          <p:cNvPr id="7171" name="Picture 3" descr="C:\Users\eri\Desktop\nucleo\ppt sao simao\DSCN1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85737"/>
            <a:ext cx="3714749" cy="2779508"/>
          </a:xfrm>
          <a:prstGeom prst="rect">
            <a:avLst/>
          </a:prstGeom>
          <a:noFill/>
        </p:spPr>
      </p:pic>
      <p:pic>
        <p:nvPicPr>
          <p:cNvPr id="7172" name="Picture 4" descr="C:\Users\eri\Desktop\nucleo\ppt sao simao\DSCN11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4450" y="185737"/>
            <a:ext cx="3714749" cy="2779508"/>
          </a:xfrm>
          <a:prstGeom prst="rect">
            <a:avLst/>
          </a:prstGeom>
          <a:noFill/>
        </p:spPr>
      </p:pic>
      <p:pic>
        <p:nvPicPr>
          <p:cNvPr id="7173" name="Picture 5" descr="C:\Users\eri\Desktop\nucleo\ppt sao simao\DSCN1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900" y="3881438"/>
            <a:ext cx="3759201" cy="2812768"/>
          </a:xfrm>
          <a:prstGeom prst="rect">
            <a:avLst/>
          </a:prstGeom>
          <a:noFill/>
        </p:spPr>
      </p:pic>
      <p:pic>
        <p:nvPicPr>
          <p:cNvPr id="7174" name="Picture 6" descr="C:\Users\eri\Desktop\nucleo\ppt sao simao\DSCN11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27950" y="185737"/>
            <a:ext cx="3714749" cy="2779508"/>
          </a:xfrm>
          <a:prstGeom prst="rect">
            <a:avLst/>
          </a:prstGeom>
          <a:noFill/>
        </p:spPr>
      </p:pic>
      <p:pic>
        <p:nvPicPr>
          <p:cNvPr id="7175" name="Picture 7" descr="C:\Users\eri\Desktop\nucleo\ppt sao simao\DSCN11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21200" y="3868738"/>
            <a:ext cx="3759201" cy="2812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3361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050" name="Picture 2" descr="C:\Users\eri\Desktop\nucleo\pasta comp zi\00_METAL\METAL OK\_D5A771516.JPG"/>
          <p:cNvPicPr>
            <a:picLocks noChangeAspect="1" noChangeArrowheads="1"/>
          </p:cNvPicPr>
          <p:nvPr/>
        </p:nvPicPr>
        <p:blipFill>
          <a:blip r:embed="rId2" cstate="print"/>
          <a:srcRect l="5444" t="5822" r="4144" b="6367"/>
          <a:stretch>
            <a:fillRect/>
          </a:stretch>
        </p:blipFill>
        <p:spPr bwMode="auto">
          <a:xfrm>
            <a:off x="1" y="1270000"/>
            <a:ext cx="5778500" cy="4498531"/>
          </a:xfrm>
          <a:prstGeom prst="rect">
            <a:avLst/>
          </a:prstGeom>
          <a:noFill/>
        </p:spPr>
      </p:pic>
      <p:pic>
        <p:nvPicPr>
          <p:cNvPr id="2051" name="Picture 3" descr="C:\Users\eri\Desktop\nucleo\pasta comp zi\00_METAL\METAL OK\_D5A2143-11.JPG"/>
          <p:cNvPicPr>
            <a:picLocks noChangeAspect="1" noChangeArrowheads="1"/>
          </p:cNvPicPr>
          <p:nvPr/>
        </p:nvPicPr>
        <p:blipFill>
          <a:blip r:embed="rId3" cstate="print"/>
          <a:srcRect l="2853" t="2403" r="5141" b="3417"/>
          <a:stretch>
            <a:fillRect/>
          </a:stretch>
        </p:blipFill>
        <p:spPr bwMode="auto">
          <a:xfrm>
            <a:off x="6013297" y="1189829"/>
            <a:ext cx="6178703" cy="4614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xmlns="" val="582888716"/>
              </p:ext>
            </p:extLst>
          </p:nvPr>
        </p:nvSpPr>
        <p:spPr>
          <a:xfrm>
            <a:off x="5473700" y="1774825"/>
            <a:ext cx="3784600" cy="1325563"/>
          </a:xfrm>
        </p:spPr>
        <p:txBody>
          <a:bodyPr/>
          <a:lstStyle/>
          <a:p>
            <a:r>
              <a:rPr lang="pt-BR" dirty="0">
                <a:latin typeface="Adobe Caslon Pro Bold" pitchFamily="18" charset="0"/>
                <a:ea typeface="Adobe Gothic Std B" pitchFamily="34" charset="-128"/>
              </a:rPr>
              <a:t>Apresentação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59400" y="2917825"/>
            <a:ext cx="6413500" cy="1946275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Uma breve história da gravura e apontamentos das questões técnicas existentes no processo de trabalho de Marcello Grassmann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2050" name="Picture 2" descr="C:\Users\eri\Desktop\nucleo\pasta comp zi\00_XILOGRAVURA\xilo OK\_D5A6841-15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19228" t="9391" r="16669" b="13600"/>
          <a:stretch>
            <a:fillRect/>
          </a:stretch>
        </p:blipFill>
        <p:spPr bwMode="auto">
          <a:xfrm>
            <a:off x="586205" y="0"/>
            <a:ext cx="469231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4364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xmlns="" val="2335019332"/>
              </p:ext>
            </p:extLst>
          </p:nvPr>
        </p:nvSpPr>
        <p:spPr>
          <a:xfrm>
            <a:off x="508000" y="469901"/>
            <a:ext cx="3848100" cy="939800"/>
          </a:xfrm>
        </p:spPr>
        <p:txBody>
          <a:bodyPr>
            <a:normAutofit/>
          </a:bodyPr>
          <a:lstStyle/>
          <a:p>
            <a:r>
              <a:rPr lang="pt-BR" sz="4000" dirty="0" err="1" smtClean="0">
                <a:latin typeface="Adobe Caslon Pro Bold" pitchFamily="18" charset="0"/>
              </a:rPr>
              <a:t>Litogravura</a:t>
            </a:r>
            <a:endParaRPr lang="pt-BR" sz="4000" dirty="0">
              <a:latin typeface="Adobe Caslon Pro Bold" pitchFamily="18" charset="0"/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half" idx="2"/>
          </p:nvPr>
        </p:nvSpPr>
        <p:spPr>
          <a:xfrm>
            <a:off x="165100" y="1444624"/>
            <a:ext cx="3657600" cy="4905376"/>
          </a:xfrm>
        </p:spPr>
        <p:txBody>
          <a:bodyPr>
            <a:normAutofit/>
          </a:bodyPr>
          <a:lstStyle/>
          <a:p>
            <a:r>
              <a:rPr lang="pt-BR" sz="2400" dirty="0" err="1"/>
              <a:t>Aloys</a:t>
            </a:r>
            <a:r>
              <a:rPr lang="pt-BR" sz="2400" dirty="0"/>
              <a:t> </a:t>
            </a:r>
            <a:r>
              <a:rPr lang="pt-BR" sz="2400" dirty="0" err="1"/>
              <a:t>Senefelder</a:t>
            </a:r>
            <a:r>
              <a:rPr lang="pt-BR" sz="2400" dirty="0"/>
              <a:t> (1771-1834) dramaturgo </a:t>
            </a:r>
            <a:r>
              <a:rPr lang="pt-BR" sz="2400" dirty="0" smtClean="0"/>
              <a:t>alemão que </a:t>
            </a:r>
            <a:r>
              <a:rPr lang="pt-BR" sz="2400" dirty="0"/>
              <a:t>busca um meio econômico de imprimir suas peças de teatro.</a:t>
            </a:r>
          </a:p>
          <a:p>
            <a:r>
              <a:rPr lang="pt-BR" sz="2400" dirty="0"/>
              <a:t>Invenção por volta de 1796</a:t>
            </a:r>
          </a:p>
          <a:p>
            <a:r>
              <a:rPr lang="pt-BR" sz="2400" dirty="0" smtClean="0"/>
              <a:t>Calcário </a:t>
            </a:r>
            <a:r>
              <a:rPr lang="pt-BR" sz="2400" dirty="0"/>
              <a:t>especial </a:t>
            </a:r>
          </a:p>
          <a:p>
            <a:r>
              <a:rPr lang="pt-BR" sz="2400" dirty="0"/>
              <a:t>Lápis gorduroso</a:t>
            </a:r>
          </a:p>
          <a:p>
            <a:r>
              <a:rPr lang="pt-BR" sz="2400" dirty="0"/>
              <a:t>Soluções químicas e água que fixam as áreas oleosas do desenho </a:t>
            </a:r>
          </a:p>
          <a:p>
            <a:pPr>
              <a:buNone/>
            </a:pPr>
            <a:endParaRPr lang="pt-BR" sz="2400" dirty="0"/>
          </a:p>
          <a:p>
            <a:endParaRPr lang="pt-BR" dirty="0"/>
          </a:p>
          <a:p>
            <a:pPr>
              <a:buNone/>
            </a:pPr>
            <a:endParaRPr lang="pt-BR" dirty="0"/>
          </a:p>
        </p:txBody>
      </p:sp>
      <p:pic>
        <p:nvPicPr>
          <p:cNvPr id="4098" name="Picture 2" descr="C:\Users\eri\Desktop\nucleo\ppt sao simao\11187076bbeb095abef91e2fa65564e8--vintage-printable-vintage-labe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5021" y="0"/>
            <a:ext cx="3573379" cy="5520288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4305300" y="5606991"/>
            <a:ext cx="322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 smtClean="0">
                <a:latin typeface="Adobe Caslon Pro Bold" pitchFamily="18" charset="0"/>
              </a:rPr>
              <a:t>Rótulos em </a:t>
            </a:r>
            <a:r>
              <a:rPr lang="pt-BR" dirty="0" err="1" smtClean="0">
                <a:latin typeface="Adobe Caslon Pro Bold" pitchFamily="18" charset="0"/>
              </a:rPr>
              <a:t>litogravura</a:t>
            </a:r>
            <a:endParaRPr lang="pt-BR" dirty="0">
              <a:latin typeface="Adobe Caslon Pro Bold" pitchFamily="18" charset="0"/>
            </a:endParaRPr>
          </a:p>
        </p:txBody>
      </p:sp>
      <p:pic>
        <p:nvPicPr>
          <p:cNvPr id="12" name="Picture 2" descr="C:\Users\eri\Desktop\nucleo\pasta comp zi\00_LITOGRAVURA\lito OK zz\_D5A9992-9.JPG"/>
          <p:cNvPicPr>
            <a:picLocks noChangeAspect="1" noChangeArrowheads="1"/>
          </p:cNvPicPr>
          <p:nvPr/>
        </p:nvPicPr>
        <p:blipFill>
          <a:blip r:embed="rId3" cstate="print"/>
          <a:srcRect l="12565" t="5178" r="3713" b="5721"/>
          <a:stretch>
            <a:fillRect/>
          </a:stretch>
        </p:blipFill>
        <p:spPr bwMode="auto">
          <a:xfrm>
            <a:off x="7668922" y="0"/>
            <a:ext cx="452307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7519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7899400" y="1266825"/>
            <a:ext cx="4292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Caslon Pro Bold" pitchFamily="18" charset="0"/>
                <a:ea typeface="+mj-ea"/>
                <a:cs typeface="+mj-cs"/>
              </a:rPr>
              <a:t>Matriz 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Caslon Pro Bold" pitchFamily="18" charset="0"/>
                <a:ea typeface="+mj-ea"/>
                <a:cs typeface="+mj-cs"/>
              </a:rPr>
              <a:t>Ferramentas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Caslon Pro Bold" pitchFamily="18" charset="0"/>
              <a:ea typeface="+mj-ea"/>
              <a:cs typeface="+mj-cs"/>
            </a:endParaRPr>
          </a:p>
        </p:txBody>
      </p:sp>
      <p:pic>
        <p:nvPicPr>
          <p:cNvPr id="6146" name="Picture 2" descr="C:\Users\eri\Desktop\nucleo\ppt sao simao\materials-used-in-creating-a-lithograph-b1798b0217-image_thumbna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2616200"/>
            <a:ext cx="3390900" cy="3390900"/>
          </a:xfrm>
          <a:prstGeom prst="rect">
            <a:avLst/>
          </a:prstGeom>
          <a:noFill/>
        </p:spPr>
      </p:pic>
      <p:pic>
        <p:nvPicPr>
          <p:cNvPr id="6147" name="Picture 3" descr="C:\Users\eri\Desktop\nucleo\ppt sao simao\3_detall_vitr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2063"/>
            <a:ext cx="7505542" cy="4795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 smtClean="0">
                <a:latin typeface="Adobe Caslon Pro Bold" pitchFamily="18" charset="0"/>
              </a:rPr>
              <a:t>Impressão</a:t>
            </a:r>
            <a:endParaRPr lang="pt-BR" sz="4000" dirty="0">
              <a:latin typeface="Adobe Caslon Pro Bold" pitchFamily="18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02517"/>
            <a:ext cx="5664200" cy="4062055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5277" y="438150"/>
            <a:ext cx="4752623" cy="2673350"/>
          </a:xfrm>
        </p:spPr>
      </p:pic>
      <p:pic>
        <p:nvPicPr>
          <p:cNvPr id="9" name="Espaço Reservado para Conteúd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3"/>
          <a:stretch>
            <a:fillRect/>
          </a:stretch>
        </p:blipFill>
        <p:spPr>
          <a:xfrm>
            <a:off x="6172200" y="3289300"/>
            <a:ext cx="5295900" cy="314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073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xmlns="" val="935878492"/>
              </p:ext>
            </p:extLst>
          </p:nvPr>
        </p:nvSpPr>
        <p:spPr>
          <a:xfrm>
            <a:off x="838200" y="835025"/>
            <a:ext cx="10515600" cy="1325563"/>
          </a:xfrm>
        </p:spPr>
        <p:txBody>
          <a:bodyPr/>
          <a:lstStyle/>
          <a:p>
            <a:r>
              <a:rPr lang="pt-BR" dirty="0">
                <a:latin typeface="Adobe Caslon Pro Bold" pitchFamily="18" charset="0"/>
              </a:rPr>
              <a:t>Marcello </a:t>
            </a:r>
            <a:r>
              <a:rPr lang="pt-BR" sz="4000" dirty="0">
                <a:latin typeface="Adobe Caslon Pro Bold" pitchFamily="18" charset="0"/>
              </a:rPr>
              <a:t>Grassmann</a:t>
            </a:r>
          </a:p>
        </p:txBody>
      </p:sp>
      <p:pic>
        <p:nvPicPr>
          <p:cNvPr id="5" name="Picture 2" descr="C:\Users\Publico\Desktop\IMAGENS PARA s;sIMÃO\_D5A9567-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528" t="4743" r="5128" b="4196"/>
          <a:stretch>
            <a:fillRect/>
          </a:stretch>
        </p:blipFill>
        <p:spPr bwMode="auto">
          <a:xfrm>
            <a:off x="7123228" y="1777999"/>
            <a:ext cx="3163772" cy="4426443"/>
          </a:xfrm>
          <a:prstGeom prst="rect">
            <a:avLst/>
          </a:prstGeom>
          <a:noFill/>
        </p:spPr>
      </p:pic>
      <p:pic>
        <p:nvPicPr>
          <p:cNvPr id="16386" name="Picture 2" descr="C:\Users\eri\Desktop\nucleo\pasta comp zi\00_PINTURA\_D5A8224-2&amp;3.JPG"/>
          <p:cNvPicPr>
            <a:picLocks noChangeAspect="1" noChangeArrowheads="1"/>
          </p:cNvPicPr>
          <p:nvPr/>
        </p:nvPicPr>
        <p:blipFill>
          <a:blip r:embed="rId3" cstate="print"/>
          <a:srcRect l="6765" t="8444" r="7980" b="6105"/>
          <a:stretch>
            <a:fillRect/>
          </a:stretch>
        </p:blipFill>
        <p:spPr bwMode="auto">
          <a:xfrm>
            <a:off x="3351328" y="1765300"/>
            <a:ext cx="3575204" cy="4455796"/>
          </a:xfrm>
          <a:prstGeom prst="rect">
            <a:avLst/>
          </a:prstGeom>
          <a:noFill/>
        </p:spPr>
      </p:pic>
      <p:pic>
        <p:nvPicPr>
          <p:cNvPr id="4099" name="Picture 3" descr="C:\Users\eri\Desktop\nucleo\pasta comp zi\00_DESENHO\Desenho OK\_D5A7921.JPG"/>
          <p:cNvPicPr>
            <a:picLocks noChangeAspect="1" noChangeArrowheads="1"/>
          </p:cNvPicPr>
          <p:nvPr/>
        </p:nvPicPr>
        <p:blipFill>
          <a:blip r:embed="rId4" cstate="print"/>
          <a:srcRect l="9141" t="3798" r="8552" b="8722"/>
          <a:stretch>
            <a:fillRect/>
          </a:stretch>
        </p:blipFill>
        <p:spPr bwMode="auto">
          <a:xfrm>
            <a:off x="-1" y="1777999"/>
            <a:ext cx="3135527" cy="4440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65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xmlns="" val="3134738753"/>
              </p:ext>
            </p:extLst>
          </p:nvPr>
        </p:nvSpPr>
        <p:spPr>
          <a:xfrm>
            <a:off x="838200" y="365125"/>
            <a:ext cx="3238500" cy="1325563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Adobe Caslon Pro Bold" pitchFamily="18" charset="0"/>
              </a:rPr>
              <a:t>Formação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  <p:extLst>
              <p:ext uri="{D42A27DB-BD31-4B8C-83A1-F6EECF244321}">
                <p14:modId xmlns:p14="http://schemas.microsoft.com/office/powerpoint/2010/main" xmlns="" val="2174498532"/>
              </p:ext>
            </p:extLst>
          </p:nvPr>
        </p:nvSpPr>
        <p:spPr>
          <a:xfrm>
            <a:off x="520700" y="1457325"/>
            <a:ext cx="43053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t-BR" dirty="0"/>
              <a:t>Estuda fundição, </a:t>
            </a:r>
            <a:r>
              <a:rPr lang="pt-BR" dirty="0" smtClean="0"/>
              <a:t>escultura </a:t>
            </a:r>
            <a:r>
              <a:rPr lang="pt-BR" dirty="0"/>
              <a:t>e entalhe em madeira na Escola Profissional Masculina - Brás, em São Paulo, entre 1939 e 1942</a:t>
            </a:r>
          </a:p>
          <a:p>
            <a:r>
              <a:rPr lang="pt-BR" dirty="0"/>
              <a:t>Biblioteca Mario de Andrade </a:t>
            </a:r>
          </a:p>
          <a:p>
            <a:r>
              <a:rPr lang="pt-BR" dirty="0"/>
              <a:t>Sergio </a:t>
            </a:r>
            <a:r>
              <a:rPr lang="pt-BR" dirty="0" smtClean="0"/>
              <a:t>Milliet</a:t>
            </a:r>
            <a:endParaRPr lang="pt-BR" dirty="0"/>
          </a:p>
          <a:p>
            <a:r>
              <a:rPr lang="pt-BR" dirty="0"/>
              <a:t>Seção de obras raras</a:t>
            </a:r>
          </a:p>
          <a:p>
            <a:r>
              <a:rPr lang="pt-BR" dirty="0"/>
              <a:t>Discoteca Municipal</a:t>
            </a:r>
          </a:p>
        </p:txBody>
      </p:sp>
      <p:pic>
        <p:nvPicPr>
          <p:cNvPr id="7" name="Espaço Reservado para Conteúdo 6" descr="grifo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581" t="5493" r="4510" b="4638"/>
          <a:stretch>
            <a:fillRect/>
          </a:stretch>
        </p:blipFill>
        <p:spPr>
          <a:xfrm>
            <a:off x="4965700" y="1191792"/>
            <a:ext cx="7226300" cy="4786652"/>
          </a:xfrm>
        </p:spPr>
      </p:pic>
      <p:pic>
        <p:nvPicPr>
          <p:cNvPr id="8194" name="Picture 2" descr="C:\Users\Publico\Desktop\IMAGENS PARA s;sIMÃO\_D5A8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863469" y="18841513"/>
            <a:ext cx="3071019" cy="2245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5567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Espaço Reservado para Conteúdo 10" descr="_D5A805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4657" t="6062" r="4657" b="5769"/>
          <a:stretch>
            <a:fillRect/>
          </a:stretch>
        </p:blipFill>
        <p:spPr>
          <a:xfrm>
            <a:off x="901700" y="0"/>
            <a:ext cx="4448862" cy="3162300"/>
          </a:xfrm>
        </p:spPr>
      </p:pic>
      <p:pic>
        <p:nvPicPr>
          <p:cNvPr id="4" name="Picture 3" descr="C:\Users\Publico\Desktop\IMAGENS PARA s;sIMÃO\_D5A8070.JPG"/>
          <p:cNvPicPr>
            <a:picLocks noChangeAspect="1" noChangeArrowheads="1"/>
          </p:cNvPicPr>
          <p:nvPr/>
        </p:nvPicPr>
        <p:blipFill>
          <a:blip r:embed="rId3" cstate="print"/>
          <a:srcRect l="4833" t="3934" r="4089" b="3331"/>
          <a:stretch>
            <a:fillRect/>
          </a:stretch>
        </p:blipFill>
        <p:spPr bwMode="auto">
          <a:xfrm>
            <a:off x="6596303" y="0"/>
            <a:ext cx="5074997" cy="6835710"/>
          </a:xfrm>
          <a:prstGeom prst="rect">
            <a:avLst/>
          </a:prstGeom>
          <a:noFill/>
        </p:spPr>
      </p:pic>
      <p:pic>
        <p:nvPicPr>
          <p:cNvPr id="5122" name="Picture 2" descr="C:\Users\eri\Desktop\nucleo\pasta comp zi\00_DESENHO\Desenho OK\_D5A8144.JPG"/>
          <p:cNvPicPr>
            <a:picLocks noChangeAspect="1" noChangeArrowheads="1"/>
          </p:cNvPicPr>
          <p:nvPr/>
        </p:nvPicPr>
        <p:blipFill>
          <a:blip r:embed="rId4" cstate="print"/>
          <a:srcRect l="4616" t="6648" r="5135" b="6415"/>
          <a:stretch>
            <a:fillRect/>
          </a:stretch>
        </p:blipFill>
        <p:spPr bwMode="auto">
          <a:xfrm>
            <a:off x="669354" y="3365501"/>
            <a:ext cx="4956746" cy="349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Picture 5" descr="C:\Users\Publico\Desktop\IMAGENS PARA s;sIMÃO\_D5A8101.JPG"/>
          <p:cNvPicPr>
            <a:picLocks noChangeAspect="1" noChangeArrowheads="1"/>
          </p:cNvPicPr>
          <p:nvPr/>
        </p:nvPicPr>
        <p:blipFill>
          <a:blip r:embed="rId3" cstate="print"/>
          <a:srcRect l="7585" t="6091" r="8021" b="5423"/>
          <a:stretch>
            <a:fillRect/>
          </a:stretch>
        </p:blipFill>
        <p:spPr bwMode="auto">
          <a:xfrm>
            <a:off x="7022959" y="0"/>
            <a:ext cx="4622941" cy="6858000"/>
          </a:xfrm>
          <a:prstGeom prst="rect">
            <a:avLst/>
          </a:prstGeom>
          <a:noFill/>
        </p:spPr>
      </p:pic>
      <p:pic>
        <p:nvPicPr>
          <p:cNvPr id="7" name="DSCN0636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35000" y="11176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708025"/>
            <a:ext cx="3136900" cy="1325563"/>
          </a:xfrm>
        </p:spPr>
        <p:txBody>
          <a:bodyPr>
            <a:normAutofit/>
          </a:bodyPr>
          <a:lstStyle/>
          <a:p>
            <a:r>
              <a:rPr lang="pt-BR" sz="3600" dirty="0">
                <a:latin typeface="Adobe Caslon Pro Bold" pitchFamily="18" charset="0"/>
              </a:rPr>
              <a:t>Rio de Janeiro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85925"/>
            <a:ext cx="3683000" cy="4351338"/>
          </a:xfrm>
        </p:spPr>
        <p:txBody>
          <a:bodyPr>
            <a:normAutofit/>
          </a:bodyPr>
          <a:lstStyle/>
          <a:p>
            <a:r>
              <a:rPr lang="pt-BR" dirty="0"/>
              <a:t>1949 – em Liceu de Artes e Ofícios estuda gravura em metal com Henrique Oswald e litogravura com </a:t>
            </a:r>
            <a:r>
              <a:rPr lang="pt-BR" dirty="0" err="1"/>
              <a:t>Poty</a:t>
            </a:r>
            <a:r>
              <a:rPr lang="pt-BR" dirty="0"/>
              <a:t> </a:t>
            </a:r>
            <a:r>
              <a:rPr lang="pt-BR" dirty="0" err="1"/>
              <a:t>Lazzarotto</a:t>
            </a:r>
            <a:r>
              <a:rPr lang="pt-BR" dirty="0"/>
              <a:t>.</a:t>
            </a:r>
          </a:p>
          <a:p>
            <a:r>
              <a:rPr lang="pt-BR" dirty="0"/>
              <a:t>1950 – uma das primeiras </a:t>
            </a:r>
            <a:r>
              <a:rPr lang="pt-BR" dirty="0" err="1"/>
              <a:t>litogravuras</a:t>
            </a:r>
            <a:r>
              <a:rPr lang="pt-BR" dirty="0"/>
              <a:t> feitas pelo artista; </a:t>
            </a:r>
          </a:p>
          <a:p>
            <a:pPr>
              <a:buNone/>
            </a:pPr>
            <a:endParaRPr lang="pt-BR" dirty="0"/>
          </a:p>
        </p:txBody>
      </p:sp>
      <p:pic>
        <p:nvPicPr>
          <p:cNvPr id="11" name="Espaço Reservado para Conteúdo 10" descr="lito 5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2602" t="1824" r="4971" b="2444"/>
          <a:stretch>
            <a:fillRect/>
          </a:stretch>
        </p:blipFill>
        <p:spPr>
          <a:xfrm>
            <a:off x="8195365" y="730085"/>
            <a:ext cx="3996635" cy="5467515"/>
          </a:xfrm>
        </p:spPr>
      </p:pic>
      <p:pic>
        <p:nvPicPr>
          <p:cNvPr id="9" name="Picture 2" descr="C:\Users\eri\Desktop\nucleo\ppt sao simao\099a.jpg"/>
          <p:cNvPicPr>
            <a:picLocks noChangeAspect="1" noChangeArrowheads="1"/>
          </p:cNvPicPr>
          <p:nvPr/>
        </p:nvPicPr>
        <p:blipFill>
          <a:blip r:embed="rId3" cstate="print"/>
          <a:srcRect l="22031" t="23970" r="16946" b="17963"/>
          <a:stretch>
            <a:fillRect/>
          </a:stretch>
        </p:blipFill>
        <p:spPr bwMode="auto">
          <a:xfrm rot="5400000">
            <a:off x="3349010" y="1475762"/>
            <a:ext cx="5524503" cy="3944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4382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4200" y="809625"/>
            <a:ext cx="2984500" cy="1325563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Adobe Caslon Pro Bold" pitchFamily="18" charset="0"/>
              </a:rPr>
              <a:t>Bienais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68300" y="1719262"/>
            <a:ext cx="4635500" cy="4351338"/>
          </a:xfrm>
        </p:spPr>
        <p:txBody>
          <a:bodyPr/>
          <a:lstStyle/>
          <a:p>
            <a:r>
              <a:rPr lang="pt-BR" dirty="0"/>
              <a:t>1950 – 25ª Bienal de Veneza</a:t>
            </a:r>
          </a:p>
          <a:p>
            <a:r>
              <a:rPr lang="pt-BR" dirty="0"/>
              <a:t>1951 – Marcello expõe e participa da montagem da 1ª Bienal de São Paulo.</a:t>
            </a:r>
          </a:p>
          <a:p>
            <a:r>
              <a:rPr lang="pt-BR" dirty="0"/>
              <a:t>1953 – participa da segunda Bienal – </a:t>
            </a:r>
            <a:r>
              <a:rPr lang="pt-BR" dirty="0" err="1" smtClean="0"/>
              <a:t>íncubus</a:t>
            </a:r>
            <a:r>
              <a:rPr lang="pt-BR" dirty="0" smtClean="0"/>
              <a:t> </a:t>
            </a:r>
            <a:r>
              <a:rPr lang="pt-BR" dirty="0"/>
              <a:t>e </a:t>
            </a:r>
            <a:r>
              <a:rPr lang="pt-BR" dirty="0" err="1" smtClean="0"/>
              <a:t>súcubus</a:t>
            </a:r>
            <a:r>
              <a:rPr lang="pt-BR" dirty="0" smtClean="0"/>
              <a:t> </a:t>
            </a:r>
            <a:endParaRPr lang="pt-BR" dirty="0"/>
          </a:p>
          <a:p>
            <a:r>
              <a:rPr lang="pt-BR" dirty="0"/>
              <a:t>1955 – premio de melhor gravador nacional  na 3ª Bienal de São Paulo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="" xmlns:a16="http://schemas.microsoft.com/office/drawing/2014/main" id="{0C27B7A7-9FC0-4492-ADF7-F78F8E5D35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3800" y="721750"/>
            <a:ext cx="7188200" cy="5485112"/>
          </a:xfrm>
        </p:spPr>
      </p:pic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3EF5C103-E306-4D1C-A35D-16B56F3DB422}"/>
              </a:ext>
            </a:extLst>
          </p:cNvPr>
          <p:cNvSpPr/>
          <p:nvPr/>
        </p:nvSpPr>
        <p:spPr>
          <a:xfrm>
            <a:off x="1092156" y="2743199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8C55955-A4D8-4D4A-9614-787A09B09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5425"/>
            <a:ext cx="4406900" cy="1325563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Adobe Caslon Pro Bold" pitchFamily="18" charset="0"/>
              </a:rPr>
              <a:t>Desenhos </a:t>
            </a:r>
            <a:r>
              <a:rPr lang="pt-BR" sz="4000" dirty="0" smtClean="0">
                <a:latin typeface="Adobe Caslon Pro Bold" pitchFamily="18" charset="0"/>
              </a:rPr>
              <a:t>- </a:t>
            </a:r>
            <a:r>
              <a:rPr lang="pt-BR" sz="4000" dirty="0">
                <a:latin typeface="Adobe Caslon Pro Bold" pitchFamily="18" charset="0"/>
              </a:rPr>
              <a:t>1959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6914905D-E7CD-4635-A426-8DA7B78E7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1127125"/>
            <a:ext cx="4876800" cy="1501775"/>
          </a:xfrm>
        </p:spPr>
        <p:txBody>
          <a:bodyPr/>
          <a:lstStyle/>
          <a:p>
            <a:r>
              <a:rPr lang="pt-BR" dirty="0"/>
              <a:t>1ª Bienal de </a:t>
            </a:r>
            <a:r>
              <a:rPr lang="pt-BR" dirty="0" smtClean="0"/>
              <a:t>Paris</a:t>
            </a:r>
            <a:endParaRPr lang="pt-BR" dirty="0"/>
          </a:p>
          <a:p>
            <a:r>
              <a:rPr lang="pt-BR" dirty="0"/>
              <a:t>5ª Bienal de São </a:t>
            </a:r>
            <a:r>
              <a:rPr lang="pt-BR" dirty="0" smtClean="0"/>
              <a:t>Paulo</a:t>
            </a:r>
            <a:endParaRPr lang="pt-BR" dirty="0"/>
          </a:p>
        </p:txBody>
      </p:sp>
      <p:pic>
        <p:nvPicPr>
          <p:cNvPr id="5122" name="Picture 2" descr="C:\Users\Publico\Desktop\IMAGENS PARA s;sIMÃO\_D5A7976.JPG"/>
          <p:cNvPicPr>
            <a:picLocks noChangeAspect="1" noChangeArrowheads="1"/>
          </p:cNvPicPr>
          <p:nvPr/>
        </p:nvPicPr>
        <p:blipFill>
          <a:blip r:embed="rId2" cstate="print"/>
          <a:srcRect l="5241" t="4742" r="6217" b="4124"/>
          <a:stretch>
            <a:fillRect/>
          </a:stretch>
        </p:blipFill>
        <p:spPr bwMode="auto">
          <a:xfrm>
            <a:off x="6997700" y="-593"/>
            <a:ext cx="4991100" cy="6872480"/>
          </a:xfrm>
          <a:prstGeom prst="rect">
            <a:avLst/>
          </a:prstGeom>
          <a:noFill/>
        </p:spPr>
      </p:pic>
      <p:pic>
        <p:nvPicPr>
          <p:cNvPr id="6" name="Picture 3" descr="C:\Users\Publico\Desktop\IMAGENS PARA s;sIMÃO\_D5A7975.JPG"/>
          <p:cNvPicPr>
            <a:picLocks noChangeAspect="1" noChangeArrowheads="1"/>
          </p:cNvPicPr>
          <p:nvPr/>
        </p:nvPicPr>
        <p:blipFill>
          <a:blip r:embed="rId3" cstate="print"/>
          <a:srcRect l="6145" t="4195" r="4654" b="4283"/>
          <a:stretch>
            <a:fillRect/>
          </a:stretch>
        </p:blipFill>
        <p:spPr bwMode="auto">
          <a:xfrm rot="16200000">
            <a:off x="1334685" y="1537881"/>
            <a:ext cx="4226732" cy="5778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9408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xmlns="" val="3619520585"/>
              </p:ext>
            </p:extLst>
          </p:nvPr>
        </p:nvSpPr>
        <p:spPr>
          <a:xfrm>
            <a:off x="419100" y="1574801"/>
            <a:ext cx="4749800" cy="952500"/>
          </a:xfrm>
        </p:spPr>
        <p:txBody>
          <a:bodyPr/>
          <a:lstStyle/>
          <a:p>
            <a:r>
              <a:rPr lang="pt-BR" dirty="0">
                <a:latin typeface="Adobe Caslon Pro Bold" pitchFamily="18" charset="0"/>
              </a:rPr>
              <a:t>História da </a:t>
            </a:r>
            <a:r>
              <a:rPr lang="pt-BR" sz="4000" dirty="0">
                <a:latin typeface="Adobe Caslon Pro Bold" pitchFamily="18" charset="0"/>
              </a:rPr>
              <a:t>gravura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  <p:extLst>
              <p:ext uri="{D42A27DB-BD31-4B8C-83A1-F6EECF244321}">
                <p14:modId xmlns:p14="http://schemas.microsoft.com/office/powerpoint/2010/main" xmlns="" val="3996515168"/>
              </p:ext>
            </p:extLst>
          </p:nvPr>
        </p:nvSpPr>
        <p:spPr>
          <a:xfrm>
            <a:off x="-215900" y="2333625"/>
            <a:ext cx="5181600" cy="28860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pt-BR" dirty="0"/>
              <a:t>Frotagem nas paredes dos templos budistas;</a:t>
            </a:r>
          </a:p>
          <a:p>
            <a:pPr algn="r"/>
            <a:r>
              <a:rPr lang="pt-BR" dirty="0"/>
              <a:t>China séc. </a:t>
            </a:r>
            <a:r>
              <a:rPr lang="pt-BR" dirty="0" smtClean="0"/>
              <a:t>8</a:t>
            </a:r>
            <a:endParaRPr lang="pt-BR" dirty="0"/>
          </a:p>
          <a:p>
            <a:pPr algn="r"/>
            <a:r>
              <a:rPr lang="pt-BR" dirty="0"/>
              <a:t>Matrizes em pedra e madeira</a:t>
            </a:r>
          </a:p>
          <a:p>
            <a:pPr algn="r"/>
            <a:r>
              <a:rPr lang="pt-BR" dirty="0"/>
              <a:t>Suporte papel e tecido </a:t>
            </a:r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  <a:p>
            <a:pPr>
              <a:buNone/>
            </a:pP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5" name="Imagem 5" descr="chin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21300" y="850854"/>
            <a:ext cx="7035799" cy="492764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266088" y="5911334"/>
            <a:ext cx="456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dirty="0" smtClean="0">
                <a:latin typeface="Adobe Caslon Pro Bold" pitchFamily="18" charset="0"/>
              </a:rPr>
              <a:t>Imagem: reprodução de imagem budista séc. 8</a:t>
            </a:r>
            <a:endParaRPr lang="pt-BR" dirty="0">
              <a:latin typeface="Adobe Caslon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64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FC0C5A9-14A4-4938-B15A-2298F64FC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900" y="365125"/>
            <a:ext cx="5029200" cy="1325563"/>
          </a:xfrm>
        </p:spPr>
        <p:txBody>
          <a:bodyPr>
            <a:normAutofit/>
          </a:bodyPr>
          <a:lstStyle/>
          <a:p>
            <a:pPr algn="r"/>
            <a:r>
              <a:rPr lang="pt-BR" sz="4000" dirty="0">
                <a:latin typeface="Adobe Caslon Pro Bold" pitchFamily="18" charset="0"/>
              </a:rPr>
              <a:t>Técnicas de desenho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29967C85-D853-4388-A090-DFA5E73BC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2587625"/>
            <a:ext cx="6413500" cy="3889375"/>
          </a:xfrm>
        </p:spPr>
        <p:txBody>
          <a:bodyPr>
            <a:normAutofit lnSpcReduction="10000"/>
          </a:bodyPr>
          <a:lstStyle/>
          <a:p>
            <a:r>
              <a:rPr lang="pt-BR" dirty="0" err="1"/>
              <a:t>Naquim</a:t>
            </a:r>
            <a:r>
              <a:rPr lang="pt-BR" dirty="0"/>
              <a:t> </a:t>
            </a:r>
          </a:p>
          <a:p>
            <a:r>
              <a:rPr lang="pt-BR" dirty="0"/>
              <a:t>Aquarela</a:t>
            </a:r>
          </a:p>
          <a:p>
            <a:r>
              <a:rPr lang="pt-BR" dirty="0"/>
              <a:t>Grafite </a:t>
            </a:r>
            <a:endParaRPr lang="pt-BR" dirty="0" smtClean="0"/>
          </a:p>
          <a:p>
            <a:r>
              <a:rPr lang="pt-BR" dirty="0" smtClean="0"/>
              <a:t>Tinta gráfica</a:t>
            </a:r>
            <a:endParaRPr lang="pt-BR" dirty="0"/>
          </a:p>
          <a:p>
            <a:r>
              <a:rPr lang="pt-BR" dirty="0"/>
              <a:t>Extrato de nogueira – técnica dos três tons.</a:t>
            </a:r>
          </a:p>
          <a:p>
            <a:r>
              <a:rPr lang="pt-BR" dirty="0"/>
              <a:t>Suportes -Preparação do papel com látex  </a:t>
            </a:r>
            <a:r>
              <a:rPr lang="pt-BR" dirty="0" err="1"/>
              <a:t>frotagem</a:t>
            </a:r>
            <a:r>
              <a:rPr lang="pt-BR" dirty="0"/>
              <a:t> de  pigmento seco e carbonato de cálcio. </a:t>
            </a:r>
          </a:p>
        </p:txBody>
      </p:sp>
      <p:pic>
        <p:nvPicPr>
          <p:cNvPr id="6147" name="Picture 3" descr="C:\Users\Publico\Desktop\IMAGENS PARA s;sIMÃO\_D5A7944.JPG"/>
          <p:cNvPicPr>
            <a:picLocks noChangeAspect="1" noChangeArrowheads="1"/>
          </p:cNvPicPr>
          <p:nvPr/>
        </p:nvPicPr>
        <p:blipFill>
          <a:blip r:embed="rId2" cstate="print"/>
          <a:srcRect l="5852" t="4392" r="6038" b="4117"/>
          <a:stretch>
            <a:fillRect/>
          </a:stretch>
        </p:blipFill>
        <p:spPr bwMode="auto">
          <a:xfrm>
            <a:off x="7124700" y="-16403"/>
            <a:ext cx="4967902" cy="6874403"/>
          </a:xfrm>
          <a:prstGeom prst="rect">
            <a:avLst/>
          </a:prstGeom>
          <a:noFill/>
        </p:spPr>
      </p:pic>
      <p:pic>
        <p:nvPicPr>
          <p:cNvPr id="10243" name="Picture 3" descr="C:\Users\eri\Desktop\nucleo\pasta comp zi\00_DESENHO\Desenho OK\_D5A8167.JPG"/>
          <p:cNvPicPr>
            <a:picLocks noChangeAspect="1" noChangeArrowheads="1"/>
          </p:cNvPicPr>
          <p:nvPr/>
        </p:nvPicPr>
        <p:blipFill>
          <a:blip r:embed="rId3" cstate="print"/>
          <a:srcRect l="4359" t="25119" r="4735" b="7109"/>
          <a:stretch>
            <a:fillRect/>
          </a:stretch>
        </p:blipFill>
        <p:spPr bwMode="auto">
          <a:xfrm>
            <a:off x="2755900" y="1372090"/>
            <a:ext cx="4254500" cy="23490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017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Picture 5" descr="C:\Users\eri\Desktop\nucleo\ppt sao simao\lap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3900" y="301613"/>
            <a:ext cx="4620558" cy="3068649"/>
          </a:xfrm>
          <a:prstGeom prst="rect">
            <a:avLst/>
          </a:prstGeom>
          <a:noFill/>
        </p:spPr>
      </p:pic>
      <p:pic>
        <p:nvPicPr>
          <p:cNvPr id="4" name="Picture 8" descr="C:\Users\eri\Desktop\nucleo\ppt sao simao\tres to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5564" y="3482957"/>
            <a:ext cx="4603835" cy="3057543"/>
          </a:xfrm>
          <a:prstGeom prst="rect">
            <a:avLst/>
          </a:prstGeom>
          <a:noFill/>
        </p:spPr>
      </p:pic>
      <p:pic>
        <p:nvPicPr>
          <p:cNvPr id="6" name="Picture 2" descr="C:\Users\eri\Desktop\nucleo\pasta comp zi\00_DESENHO\Desenho OK\_D5A7978.JPG"/>
          <p:cNvPicPr>
            <a:picLocks noChangeAspect="1" noChangeArrowheads="1"/>
          </p:cNvPicPr>
          <p:nvPr/>
        </p:nvPicPr>
        <p:blipFill>
          <a:blip r:embed="rId4" cstate="print"/>
          <a:srcRect l="4842" t="10323" r="7916" b="5521"/>
          <a:stretch>
            <a:fillRect/>
          </a:stretch>
        </p:blipFill>
        <p:spPr bwMode="auto">
          <a:xfrm>
            <a:off x="355599" y="990600"/>
            <a:ext cx="6525971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146" name="Picture 2" descr="C:\Users\eri\Desktop\nucleo\ppt sao simao\Cópia de _D5A190910.JPG"/>
          <p:cNvPicPr>
            <a:picLocks noChangeAspect="1" noChangeArrowheads="1"/>
          </p:cNvPicPr>
          <p:nvPr/>
        </p:nvPicPr>
        <p:blipFill>
          <a:blip r:embed="rId2" cstate="print"/>
          <a:srcRect l="2112" t="3319" r="2264" b="2064"/>
          <a:stretch>
            <a:fillRect/>
          </a:stretch>
        </p:blipFill>
        <p:spPr bwMode="auto">
          <a:xfrm>
            <a:off x="1231899" y="0"/>
            <a:ext cx="96046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Picture 4" descr="C:\Users\eri\Desktop\nucleo\ppt sao simao\IMG_2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33" y="232924"/>
            <a:ext cx="4329167" cy="3246875"/>
          </a:xfrm>
          <a:prstGeom prst="rect">
            <a:avLst/>
          </a:prstGeom>
          <a:noFill/>
        </p:spPr>
      </p:pic>
      <p:pic>
        <p:nvPicPr>
          <p:cNvPr id="4" name="Picture 7" descr="C:\Users\eri\Desktop\nucleo\ppt sao simao\borrach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634799"/>
            <a:ext cx="4330700" cy="2876146"/>
          </a:xfrm>
          <a:prstGeom prst="rect">
            <a:avLst/>
          </a:prstGeom>
          <a:noFill/>
        </p:spPr>
      </p:pic>
      <p:pic>
        <p:nvPicPr>
          <p:cNvPr id="14338" name="Picture 2" descr="C:\Users\eri\Desktop\nucleo\pasta comp zi\00_DESENHO\Desenho OK\_D5A199910.JPG"/>
          <p:cNvPicPr>
            <a:picLocks noChangeAspect="1" noChangeArrowheads="1"/>
          </p:cNvPicPr>
          <p:nvPr/>
        </p:nvPicPr>
        <p:blipFill>
          <a:blip r:embed="rId4" cstate="print"/>
          <a:srcRect l="2886" t="2831" r="3030" b="2274"/>
          <a:stretch>
            <a:fillRect/>
          </a:stretch>
        </p:blipFill>
        <p:spPr bwMode="auto">
          <a:xfrm>
            <a:off x="4902200" y="746937"/>
            <a:ext cx="7289800" cy="5247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410" name="Picture 2" descr="C:\Users\eri\Desktop\nucleo\ppt sao simao\preparo do pap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55125" y="1714500"/>
            <a:ext cx="2403475" cy="3618985"/>
          </a:xfrm>
          <a:prstGeom prst="rect">
            <a:avLst/>
          </a:prstGeom>
          <a:noFill/>
        </p:spPr>
      </p:pic>
      <p:pic>
        <p:nvPicPr>
          <p:cNvPr id="15362" name="Picture 2" descr="C:\Users\eri\Desktop\nucleo\pasta comp zi\00_DESENHO\Desenho OK\_D5A202110.JPG"/>
          <p:cNvPicPr>
            <a:picLocks noChangeAspect="1" noChangeArrowheads="1"/>
          </p:cNvPicPr>
          <p:nvPr/>
        </p:nvPicPr>
        <p:blipFill>
          <a:blip r:embed="rId3" cstate="print"/>
          <a:srcRect l="2841" t="3002" r="2273" b="4006"/>
          <a:stretch>
            <a:fillRect/>
          </a:stretch>
        </p:blipFill>
        <p:spPr bwMode="auto">
          <a:xfrm>
            <a:off x="0" y="261377"/>
            <a:ext cx="8572500" cy="62283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6387" name="Picture 3" descr="C:\Users\eri\Desktop\nucleo\pasta comp zi\00_DESENHO\Desenho OK\_D5A194410.JPG"/>
          <p:cNvPicPr>
            <a:picLocks noChangeAspect="1" noChangeArrowheads="1"/>
          </p:cNvPicPr>
          <p:nvPr/>
        </p:nvPicPr>
        <p:blipFill>
          <a:blip r:embed="rId2" cstate="print"/>
          <a:srcRect l="2093" t="2551" r="2392" b="3757"/>
          <a:stretch>
            <a:fillRect/>
          </a:stretch>
        </p:blipFill>
        <p:spPr bwMode="auto">
          <a:xfrm>
            <a:off x="3812607" y="393276"/>
            <a:ext cx="8379394" cy="5931324"/>
          </a:xfrm>
          <a:prstGeom prst="rect">
            <a:avLst/>
          </a:prstGeom>
          <a:noFill/>
        </p:spPr>
      </p:pic>
      <p:pic>
        <p:nvPicPr>
          <p:cNvPr id="6" name="Picture 3" descr="C:\Users\eri\Desktop\nucleo\ppt sao simao\pigmento e carbona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508" y="1295400"/>
            <a:ext cx="3064191" cy="46138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nmg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57300" y="742156"/>
            <a:ext cx="9766300" cy="5493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D4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1506" name="Picture 2" descr="C:\Users\eri\Desktop\nucleo\pasta comp zi\00_XILOGRAVURA\xilo OK\_D5A9202-4&amp;5.JPG"/>
          <p:cNvPicPr>
            <a:picLocks noChangeAspect="1" noChangeArrowheads="1"/>
          </p:cNvPicPr>
          <p:nvPr/>
        </p:nvPicPr>
        <p:blipFill>
          <a:blip r:embed="rId2" cstate="print"/>
          <a:srcRect l="6327" t="7089" r="7365" b="7326"/>
          <a:stretch>
            <a:fillRect/>
          </a:stretch>
        </p:blipFill>
        <p:spPr bwMode="auto">
          <a:xfrm>
            <a:off x="2755900" y="479932"/>
            <a:ext cx="8255000" cy="5997068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2362200" y="2146300"/>
            <a:ext cx="500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latin typeface="Adobe Caslon Pro Bold" pitchFamily="18" charset="0"/>
              </a:rPr>
              <a:t>obrigada</a:t>
            </a:r>
            <a:endParaRPr lang="pt-BR" sz="4000" dirty="0">
              <a:latin typeface="Adobe Caslon Pro Bol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  <p:extLst>
              <p:ext uri="{D42A27DB-BD31-4B8C-83A1-F6EECF244321}">
                <p14:modId xmlns:p14="http://schemas.microsoft.com/office/powerpoint/2010/main" xmlns="" val="3238600086"/>
              </p:ext>
            </p:extLst>
          </p:nvPr>
        </p:nvSpPr>
        <p:spPr>
          <a:xfrm>
            <a:off x="1003300" y="428625"/>
            <a:ext cx="5181600" cy="2619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dirty="0"/>
              <a:t>Europa séc. 14</a:t>
            </a:r>
          </a:p>
          <a:p>
            <a:r>
              <a:rPr lang="pt-BR" dirty="0"/>
              <a:t>Seriação de imagens e textos</a:t>
            </a:r>
          </a:p>
          <a:p>
            <a:r>
              <a:rPr lang="pt-BR" dirty="0" smtClean="0"/>
              <a:t>Imagens religiosas</a:t>
            </a:r>
          </a:p>
          <a:p>
            <a:r>
              <a:rPr lang="pt-BR" dirty="0" smtClean="0"/>
              <a:t>Cartas de baralho</a:t>
            </a:r>
          </a:p>
          <a:p>
            <a:r>
              <a:rPr lang="pt-BR" dirty="0" smtClean="0"/>
              <a:t>Expansão do conhecimento</a:t>
            </a:r>
          </a:p>
          <a:p>
            <a:pPr>
              <a:buNone/>
            </a:pPr>
            <a:endParaRPr lang="pt-BR" dirty="0"/>
          </a:p>
          <a:p>
            <a:pPr>
              <a:buNone/>
            </a:pPr>
            <a:endParaRPr lang="pt-BR" dirty="0"/>
          </a:p>
        </p:txBody>
      </p:sp>
      <p:pic>
        <p:nvPicPr>
          <p:cNvPr id="9" name="Picture 2" descr="C:\Users\eri\Desktop\nucleo\ppt sao simao\naipes_022-lc3a2minas-de-carta-de-baralho-franc3a7a-sc3a9c-x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49638"/>
            <a:ext cx="3852863" cy="3408362"/>
          </a:xfrm>
          <a:prstGeom prst="rect">
            <a:avLst/>
          </a:prstGeom>
          <a:noFill/>
        </p:spPr>
      </p:pic>
      <p:pic>
        <p:nvPicPr>
          <p:cNvPr id="3075" name="Picture 3" descr="C:\Users\eri\Desktop\nucleo\ppt sao simao\NAIPES_023 001.jpg"/>
          <p:cNvPicPr>
            <a:picLocks noChangeAspect="1" noChangeArrowheads="1"/>
          </p:cNvPicPr>
          <p:nvPr/>
        </p:nvPicPr>
        <p:blipFill>
          <a:blip r:embed="rId3" cstate="print"/>
          <a:srcRect r="54661"/>
          <a:stretch>
            <a:fillRect/>
          </a:stretch>
        </p:blipFill>
        <p:spPr bwMode="auto">
          <a:xfrm>
            <a:off x="3935413" y="3800475"/>
            <a:ext cx="1474787" cy="2088946"/>
          </a:xfrm>
          <a:prstGeom prst="rect">
            <a:avLst/>
          </a:prstGeom>
          <a:noFill/>
        </p:spPr>
      </p:pic>
      <p:pic>
        <p:nvPicPr>
          <p:cNvPr id="3076" name="Picture 4" descr="C:\Users\eri\Desktop\nucleo\ppt sao simao\NAIPES_023 001.jpg"/>
          <p:cNvPicPr>
            <a:picLocks noChangeAspect="1" noChangeArrowheads="1"/>
          </p:cNvPicPr>
          <p:nvPr/>
        </p:nvPicPr>
        <p:blipFill>
          <a:blip r:embed="rId3" cstate="print"/>
          <a:srcRect l="52565"/>
          <a:stretch>
            <a:fillRect/>
          </a:stretch>
        </p:blipFill>
        <p:spPr bwMode="auto">
          <a:xfrm>
            <a:off x="5397500" y="3800475"/>
            <a:ext cx="1549400" cy="2097681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3859883" y="5974834"/>
            <a:ext cx="2680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Adobe Caslon Pro Bold" pitchFamily="18" charset="0"/>
              </a:rPr>
              <a:t>Matriz e cartas de baralho francesa </a:t>
            </a:r>
            <a:r>
              <a:rPr lang="pt-BR" dirty="0" err="1" smtClean="0">
                <a:latin typeface="Adobe Caslon Pro Bold" pitchFamily="18" charset="0"/>
              </a:rPr>
              <a:t>séc</a:t>
            </a:r>
            <a:r>
              <a:rPr lang="pt-BR" dirty="0" smtClean="0">
                <a:latin typeface="Adobe Caslon Pro Bold" pitchFamily="18" charset="0"/>
              </a:rPr>
              <a:t> 15</a:t>
            </a:r>
            <a:endParaRPr lang="pt-BR" dirty="0">
              <a:latin typeface="Adobe Caslon Pro Bold" pitchFamily="18" charset="0"/>
            </a:endParaRPr>
          </a:p>
        </p:txBody>
      </p:sp>
      <p:pic>
        <p:nvPicPr>
          <p:cNvPr id="4098" name="Picture 2" descr="C:\Users\eri\Desktop\nucleo\pasta comp zi\00_XILOGRAVURA\xilo OK\_D5A8484-2&amp;3.JPG"/>
          <p:cNvPicPr>
            <a:picLocks noChangeAspect="1" noChangeArrowheads="1"/>
          </p:cNvPicPr>
          <p:nvPr/>
        </p:nvPicPr>
        <p:blipFill>
          <a:blip r:embed="rId4" cstate="print"/>
          <a:srcRect l="8672" t="8863" r="11216" b="13178"/>
          <a:stretch>
            <a:fillRect/>
          </a:stretch>
        </p:blipFill>
        <p:spPr bwMode="auto">
          <a:xfrm>
            <a:off x="7344954" y="-112091"/>
            <a:ext cx="4580346" cy="6970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4414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778500" y="1889125"/>
            <a:ext cx="6159500" cy="3724275"/>
          </a:xfrm>
        </p:spPr>
        <p:txBody>
          <a:bodyPr/>
          <a:lstStyle/>
          <a:p>
            <a:r>
              <a:rPr lang="pt-BR" dirty="0" err="1" smtClean="0"/>
              <a:t>séc</a:t>
            </a:r>
            <a:r>
              <a:rPr lang="pt-BR" dirty="0" smtClean="0"/>
              <a:t> 15 – a invenção da prensa de tipos móvel. (J. Gutenberg)</a:t>
            </a:r>
          </a:p>
          <a:p>
            <a:r>
              <a:rPr lang="pt-BR" dirty="0" smtClean="0"/>
              <a:t>Séc.16  - a era das navegações.</a:t>
            </a:r>
          </a:p>
          <a:p>
            <a:r>
              <a:rPr lang="pt-BR" dirty="0" err="1" smtClean="0"/>
              <a:t>Séc</a:t>
            </a:r>
            <a:r>
              <a:rPr lang="pt-BR" dirty="0" smtClean="0"/>
              <a:t> 17 - </a:t>
            </a:r>
            <a:r>
              <a:rPr lang="pt-BR" dirty="0" err="1" smtClean="0"/>
              <a:t>Brasil-colônia</a:t>
            </a:r>
            <a:endParaRPr lang="pt-BR" dirty="0" smtClean="0"/>
          </a:p>
          <a:p>
            <a:r>
              <a:rPr lang="pt-BR" dirty="0" smtClean="0"/>
              <a:t> séc. 18 - Século das luzes </a:t>
            </a:r>
          </a:p>
          <a:p>
            <a:r>
              <a:rPr lang="pt-BR" dirty="0" err="1" smtClean="0"/>
              <a:t>Séc</a:t>
            </a:r>
            <a:r>
              <a:rPr lang="pt-BR" dirty="0" smtClean="0"/>
              <a:t> .19 -  a imprensa chega ao Brasil com a família Real Portuguesa.</a:t>
            </a:r>
          </a:p>
          <a:p>
            <a:endParaRPr lang="pt-BR" dirty="0"/>
          </a:p>
        </p:txBody>
      </p:sp>
      <p:pic>
        <p:nvPicPr>
          <p:cNvPr id="4098" name="Picture 2" descr="C:\Users\eri\Desktop\nucleo\ppt sao simao\prensa.jpg"/>
          <p:cNvPicPr>
            <a:picLocks noChangeAspect="1" noChangeArrowheads="1"/>
          </p:cNvPicPr>
          <p:nvPr/>
        </p:nvPicPr>
        <p:blipFill>
          <a:blip r:embed="rId2" cstate="print"/>
          <a:srcRect t="3369" b="3554"/>
          <a:stretch>
            <a:fillRect/>
          </a:stretch>
        </p:blipFill>
        <p:spPr bwMode="auto">
          <a:xfrm>
            <a:off x="685800" y="0"/>
            <a:ext cx="4940300" cy="6923782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5574404" y="6488668"/>
            <a:ext cx="4801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dirty="0" smtClean="0">
                <a:latin typeface="Adobe Caslon Pro Bold" pitchFamily="18" charset="0"/>
              </a:rPr>
              <a:t>Réplica em miniatura da prensa de J. Gutenberg</a:t>
            </a:r>
            <a:endParaRPr lang="pt-BR" dirty="0">
              <a:latin typeface="Adobe Caslon Pro Bol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700" y="1851025"/>
            <a:ext cx="3606800" cy="1325563"/>
          </a:xfrm>
        </p:spPr>
        <p:txBody>
          <a:bodyPr>
            <a:normAutofit fontScale="90000"/>
          </a:bodyPr>
          <a:lstStyle/>
          <a:p>
            <a:r>
              <a:rPr lang="pt-BR" sz="4000" dirty="0" smtClean="0">
                <a:latin typeface="Adobe Caslon Pro Bold" pitchFamily="18" charset="0"/>
              </a:rPr>
              <a:t>Casa </a:t>
            </a:r>
            <a:r>
              <a:rPr lang="pt-BR" sz="4000" dirty="0" err="1" smtClean="0">
                <a:latin typeface="Adobe Caslon Pro Bold" pitchFamily="18" charset="0"/>
              </a:rPr>
              <a:t>Litteraria</a:t>
            </a:r>
            <a:r>
              <a:rPr lang="pt-BR" sz="4000" dirty="0" smtClean="0">
                <a:latin typeface="Adobe Caslon Pro Bold" pitchFamily="18" charset="0"/>
              </a:rPr>
              <a:t> </a:t>
            </a:r>
            <a:br>
              <a:rPr lang="pt-BR" sz="4000" dirty="0" smtClean="0">
                <a:latin typeface="Adobe Caslon Pro Bold" pitchFamily="18" charset="0"/>
              </a:rPr>
            </a:br>
            <a:r>
              <a:rPr lang="pt-BR" sz="4000" dirty="0" smtClean="0">
                <a:latin typeface="Adobe Caslon Pro Bold" pitchFamily="18" charset="0"/>
              </a:rPr>
              <a:t>Arco do Cego-</a:t>
            </a:r>
            <a:br>
              <a:rPr lang="pt-BR" sz="4000" dirty="0" smtClean="0">
                <a:latin typeface="Adobe Caslon Pro Bold" pitchFamily="18" charset="0"/>
              </a:rPr>
            </a:br>
            <a:r>
              <a:rPr lang="pt-BR" sz="4000" dirty="0" smtClean="0">
                <a:latin typeface="Adobe Caslon Pro Bold" pitchFamily="18" charset="0"/>
              </a:rPr>
              <a:t>Lisboa</a:t>
            </a:r>
            <a:endParaRPr lang="pt-BR" sz="4000" dirty="0">
              <a:latin typeface="Adobe Caslon Pro Bold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479800" y="215901"/>
            <a:ext cx="4140200" cy="6591299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A política editorial do Arco do Cego caracterizou um momento de transformação nas práticas portuguesas, que </a:t>
            </a:r>
            <a:r>
              <a:rPr lang="pt-BR" dirty="0" smtClean="0"/>
              <a:t>censuravam </a:t>
            </a:r>
            <a:r>
              <a:rPr lang="pt-BR" dirty="0" smtClean="0"/>
              <a:t>tudo aquilo que pudesse fornecer às </a:t>
            </a:r>
            <a:r>
              <a:rPr lang="pt-BR" dirty="0" smtClean="0"/>
              <a:t>outras potências  informações </a:t>
            </a:r>
            <a:r>
              <a:rPr lang="pt-BR" dirty="0" smtClean="0"/>
              <a:t>sobre os produtos coloniais. Em 1800, Frei Veloso </a:t>
            </a:r>
            <a:r>
              <a:rPr lang="pt-BR" dirty="0" smtClean="0"/>
              <a:t>publicou-se trechos </a:t>
            </a:r>
            <a:r>
              <a:rPr lang="pt-BR" dirty="0" smtClean="0"/>
              <a:t>do livro ‘Cultura e opulência do Brasil por suas drogas e minas’, do jesuíta </a:t>
            </a:r>
            <a:r>
              <a:rPr lang="pt-BR" dirty="0" smtClean="0"/>
              <a:t>Antonil, censurado </a:t>
            </a:r>
            <a:r>
              <a:rPr lang="pt-BR" dirty="0" smtClean="0"/>
              <a:t>em </a:t>
            </a:r>
            <a:r>
              <a:rPr lang="pt-BR" dirty="0" smtClean="0"/>
              <a:t>1711, </a:t>
            </a:r>
            <a:r>
              <a:rPr lang="pt-BR" dirty="0" smtClean="0"/>
              <a:t>por conter informações sobre </a:t>
            </a:r>
            <a:r>
              <a:rPr lang="pt-BR" dirty="0" smtClean="0"/>
              <a:t>a localização </a:t>
            </a:r>
            <a:r>
              <a:rPr lang="pt-BR" dirty="0" smtClean="0"/>
              <a:t>de riquezas e métodos de preparo do açúcar. </a:t>
            </a:r>
          </a:p>
          <a:p>
            <a:pPr algn="just"/>
            <a:endParaRPr lang="pt-BR" dirty="0"/>
          </a:p>
        </p:txBody>
      </p:sp>
      <p:pic>
        <p:nvPicPr>
          <p:cNvPr id="5122" name="Picture 2" descr="C:\Users\eri\Desktop\nucleo\ppt sao simao\sem-tc3adtu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0298" y="0"/>
            <a:ext cx="4441702" cy="6895381"/>
          </a:xfrm>
          <a:prstGeom prst="rect">
            <a:avLst/>
          </a:prstGeom>
          <a:noFill/>
        </p:spPr>
      </p:pic>
      <p:pic>
        <p:nvPicPr>
          <p:cNvPr id="5123" name="Picture 3" descr="C:\Users\eri\Desktop\nucleo\ppt sao simao\Tipografia do Arco do Cego 1.jpg"/>
          <p:cNvPicPr>
            <a:picLocks noChangeAspect="1" noChangeArrowheads="1"/>
          </p:cNvPicPr>
          <p:nvPr/>
        </p:nvPicPr>
        <p:blipFill>
          <a:blip r:embed="rId3" cstate="print"/>
          <a:srcRect l="4978" t="10511" r="8964"/>
          <a:stretch>
            <a:fillRect/>
          </a:stretch>
        </p:blipFill>
        <p:spPr bwMode="auto">
          <a:xfrm>
            <a:off x="0" y="3253003"/>
            <a:ext cx="3505200" cy="2152886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0" y="6488668"/>
            <a:ext cx="1757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dirty="0" smtClean="0">
                <a:latin typeface="Adobe Caslon Pro Bold" pitchFamily="18" charset="0"/>
              </a:rPr>
              <a:t>*Mapa Botânico</a:t>
            </a:r>
            <a:endParaRPr lang="pt-BR" dirty="0">
              <a:latin typeface="Adobe Caslon Pro Bol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6200" y="847725"/>
            <a:ext cx="4330700" cy="1325563"/>
          </a:xfrm>
        </p:spPr>
        <p:txBody>
          <a:bodyPr>
            <a:normAutofit/>
          </a:bodyPr>
          <a:lstStyle/>
          <a:p>
            <a:pPr algn="r"/>
            <a:r>
              <a:rPr lang="pt-BR" sz="4000" dirty="0">
                <a:latin typeface="Adobe Caslon Pro Bold" pitchFamily="18" charset="0"/>
              </a:rPr>
              <a:t>Gravura no Brasil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33400" y="2105025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pt-BR" sz="2600" dirty="0"/>
              <a:t>No Brasil a </a:t>
            </a:r>
            <a:r>
              <a:rPr lang="pt-BR" sz="2600" dirty="0" smtClean="0"/>
              <a:t>imprensa chega com </a:t>
            </a:r>
            <a:r>
              <a:rPr lang="pt-BR" sz="2600" dirty="0"/>
              <a:t>a vinda da família real em </a:t>
            </a:r>
            <a:r>
              <a:rPr lang="pt-BR" sz="2600" dirty="0" smtClean="0"/>
              <a:t>1808 (imprensa régia). A </a:t>
            </a:r>
            <a:r>
              <a:rPr lang="pt-BR" sz="2600" dirty="0"/>
              <a:t>xilo foi utilizada por muito tempo para ilustrações de periódicos como jornais. Um exemplo é </a:t>
            </a:r>
            <a:r>
              <a:rPr lang="pt-BR" sz="2600" dirty="0" smtClean="0"/>
              <a:t>"</a:t>
            </a:r>
            <a:r>
              <a:rPr lang="pt-BR" sz="2600" dirty="0"/>
              <a:t>O </a:t>
            </a:r>
            <a:r>
              <a:rPr lang="pt-BR" sz="2600" dirty="0" err="1"/>
              <a:t>Mossoroense</a:t>
            </a:r>
            <a:r>
              <a:rPr lang="pt-BR" sz="2600" dirty="0"/>
              <a:t>", um dos mais antigos jornais em atividade no Brasil, que usava xilogravuras como vinhetas e ilustrações, elaboradas pelo seu dono João da </a:t>
            </a:r>
            <a:r>
              <a:rPr lang="pt-BR" sz="2600" dirty="0" err="1"/>
              <a:t>Escóssia</a:t>
            </a:r>
            <a:r>
              <a:rPr lang="pt-BR" dirty="0" smtClean="0"/>
              <a:t>.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 algn="r">
              <a:buNone/>
            </a:pPr>
            <a:r>
              <a:rPr lang="pt-BR" sz="1500" dirty="0" smtClean="0">
                <a:latin typeface="Adobe Caslon Pro Bold" pitchFamily="18" charset="0"/>
              </a:rPr>
              <a:t>Texto: Erick Lima p/ Casa do </a:t>
            </a:r>
            <a:r>
              <a:rPr lang="pt-BR" sz="1500" dirty="0" err="1" smtClean="0">
                <a:latin typeface="Adobe Caslon Pro Bold" pitchFamily="18" charset="0"/>
              </a:rPr>
              <a:t>Cordel-RN</a:t>
            </a:r>
            <a:endParaRPr lang="pt-BR" sz="1500" dirty="0">
              <a:latin typeface="Adobe Caslon Pro Bold" pitchFamily="18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1" t="2555" r="6133" b="4991"/>
          <a:stretch>
            <a:fillRect/>
          </a:stretch>
        </p:blipFill>
        <p:spPr>
          <a:xfrm>
            <a:off x="5956299" y="0"/>
            <a:ext cx="5575727" cy="6858000"/>
          </a:xfr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287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  <p:extLst>
              <p:ext uri="{D42A27DB-BD31-4B8C-83A1-F6EECF244321}">
                <p14:modId xmlns:p14="http://schemas.microsoft.com/office/powerpoint/2010/main" xmlns="" val="1983711105"/>
              </p:ext>
            </p:extLst>
          </p:nvPr>
        </p:nvSpPr>
        <p:spPr>
          <a:xfrm>
            <a:off x="1117600" y="0"/>
            <a:ext cx="3492500" cy="1325563"/>
          </a:xfrm>
        </p:spPr>
        <p:txBody>
          <a:bodyPr/>
          <a:lstStyle/>
          <a:p>
            <a:r>
              <a:rPr lang="pt-BR" sz="4000" dirty="0">
                <a:latin typeface="Adobe Caslon Pro Bold" pitchFamily="18" charset="0"/>
              </a:rPr>
              <a:t>Xilogravura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  <p:extLst>
              <p:ext uri="{D42A27DB-BD31-4B8C-83A1-F6EECF244321}">
                <p14:modId xmlns:p14="http://schemas.microsoft.com/office/powerpoint/2010/main" xmlns="" val="3285853733"/>
              </p:ext>
            </p:extLst>
          </p:nvPr>
        </p:nvSpPr>
        <p:spPr>
          <a:xfrm>
            <a:off x="838200" y="911225"/>
            <a:ext cx="5473700" cy="34956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z="2400" dirty="0" err="1"/>
              <a:t>MarcoAntonio</a:t>
            </a:r>
            <a:r>
              <a:rPr lang="pt-BR" sz="2400" dirty="0"/>
              <a:t> </a:t>
            </a:r>
            <a:r>
              <a:rPr lang="pt-BR" sz="2400" dirty="0" err="1"/>
              <a:t>Raimondi</a:t>
            </a:r>
            <a:r>
              <a:rPr lang="pt-BR" sz="2400" dirty="0"/>
              <a:t> (1480-1534</a:t>
            </a:r>
            <a:r>
              <a:rPr lang="pt-BR" sz="2400" dirty="0" smtClean="0"/>
              <a:t>);</a:t>
            </a:r>
            <a:endParaRPr lang="pt-BR" sz="2400" dirty="0"/>
          </a:p>
          <a:p>
            <a:r>
              <a:rPr sz="2400" dirty="0" err="1"/>
              <a:t>Reprodução</a:t>
            </a:r>
            <a:r>
              <a:rPr sz="2400" dirty="0"/>
              <a:t> de </a:t>
            </a:r>
            <a:r>
              <a:rPr sz="2400" dirty="0" err="1"/>
              <a:t>grandes</a:t>
            </a:r>
            <a:r>
              <a:rPr sz="2400" dirty="0"/>
              <a:t> </a:t>
            </a:r>
            <a:r>
              <a:rPr sz="2400" dirty="0" err="1" smtClean="0"/>
              <a:t>obras</a:t>
            </a:r>
            <a:r>
              <a:rPr lang="pt-BR" sz="2400" dirty="0" smtClean="0"/>
              <a:t> - a</a:t>
            </a:r>
            <a:r>
              <a:rPr sz="2400" dirty="0" err="1" smtClean="0"/>
              <a:t>rtista-artesão</a:t>
            </a:r>
            <a:r>
              <a:rPr lang="pt-BR" sz="2400" dirty="0" smtClean="0"/>
              <a:t>;</a:t>
            </a:r>
            <a:endParaRPr sz="2400" dirty="0" err="1"/>
          </a:p>
          <a:p>
            <a:r>
              <a:rPr lang="pt-BR" sz="2400" dirty="0"/>
              <a:t>Ilustração - </a:t>
            </a:r>
            <a:r>
              <a:rPr sz="2400" dirty="0" err="1"/>
              <a:t>Uso</a:t>
            </a:r>
            <a:r>
              <a:rPr sz="2400" dirty="0"/>
              <a:t> </a:t>
            </a:r>
            <a:r>
              <a:rPr sz="2400" dirty="0" err="1" smtClean="0"/>
              <a:t>cient</a:t>
            </a:r>
            <a:r>
              <a:rPr lang="pt-BR" sz="2400" dirty="0" smtClean="0"/>
              <a:t>í</a:t>
            </a:r>
            <a:r>
              <a:rPr sz="2400" dirty="0" smtClean="0"/>
              <a:t>fico </a:t>
            </a:r>
            <a:r>
              <a:rPr sz="2400" dirty="0"/>
              <a:t>– bot</a:t>
            </a:r>
            <a:r>
              <a:rPr lang="pt-BR" sz="2400" dirty="0"/>
              <a:t>â</a:t>
            </a:r>
            <a:r>
              <a:rPr sz="2400" dirty="0" err="1"/>
              <a:t>nica</a:t>
            </a:r>
            <a:r>
              <a:rPr lang="pt-BR" sz="2400" dirty="0"/>
              <a:t> e </a:t>
            </a:r>
            <a:r>
              <a:rPr sz="2400" dirty="0" err="1" smtClean="0"/>
              <a:t>anatomia</a:t>
            </a:r>
            <a:r>
              <a:rPr lang="pt-BR" sz="2400" dirty="0" smtClean="0"/>
              <a:t>;</a:t>
            </a:r>
            <a:endParaRPr sz="2400" dirty="0"/>
          </a:p>
          <a:p>
            <a:r>
              <a:rPr lang="pt-BR" sz="2400" dirty="0"/>
              <a:t>Matriz  - Madeiras macias. </a:t>
            </a:r>
            <a:endParaRPr sz="2400" dirty="0"/>
          </a:p>
          <a:p>
            <a:r>
              <a:rPr sz="2400" dirty="0" err="1"/>
              <a:t>Suporte</a:t>
            </a:r>
            <a:r>
              <a:rPr sz="2400" dirty="0"/>
              <a:t> </a:t>
            </a:r>
            <a:r>
              <a:rPr lang="pt-BR" sz="2400" dirty="0" smtClean="0"/>
              <a:t>em </a:t>
            </a:r>
            <a:r>
              <a:rPr sz="2400" dirty="0" err="1" smtClean="0"/>
              <a:t>papel</a:t>
            </a:r>
            <a:r>
              <a:rPr lang="pt-BR" sz="2400" dirty="0" smtClean="0"/>
              <a:t> ou</a:t>
            </a:r>
            <a:r>
              <a:rPr sz="2400" dirty="0" smtClean="0"/>
              <a:t> </a:t>
            </a:r>
            <a:r>
              <a:rPr sz="2400" dirty="0" err="1"/>
              <a:t>tecido</a:t>
            </a:r>
            <a:endParaRPr lang="pt-BR" sz="2400" dirty="0"/>
          </a:p>
          <a:p>
            <a:pPr>
              <a:buNone/>
            </a:pPr>
            <a:endParaRPr lang="pt-BR" sz="2400" dirty="0"/>
          </a:p>
        </p:txBody>
      </p:sp>
      <p:sp>
        <p:nvSpPr>
          <p:cNvPr id="6" name="Chave direita 5"/>
          <p:cNvSpPr/>
          <p:nvPr/>
        </p:nvSpPr>
        <p:spPr>
          <a:xfrm>
            <a:off x="12420600" y="6629400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6" name="Picture 2" descr="C:\Users\eri\Desktop\nucleo\ppt sao simao\hb_17.50.1.jpg"/>
          <p:cNvPicPr>
            <a:picLocks noChangeAspect="1" noChangeArrowheads="1"/>
          </p:cNvPicPr>
          <p:nvPr/>
        </p:nvPicPr>
        <p:blipFill>
          <a:blip r:embed="rId2" cstate="print"/>
          <a:srcRect l="1679" t="917" r="1891" b="1376"/>
          <a:stretch>
            <a:fillRect/>
          </a:stretch>
        </p:blipFill>
        <p:spPr bwMode="auto">
          <a:xfrm>
            <a:off x="7188200" y="-1"/>
            <a:ext cx="5003800" cy="6876191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4845886" y="4260334"/>
            <a:ext cx="22915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dirty="0" smtClean="0">
                <a:latin typeface="Adobe Caslon Pro Bold" pitchFamily="18" charset="0"/>
              </a:rPr>
              <a:t>Ugo da Carpi</a:t>
            </a:r>
          </a:p>
          <a:p>
            <a:pPr algn="r"/>
            <a:r>
              <a:rPr lang="pt-BR" dirty="0" smtClean="0">
                <a:latin typeface="Adobe Caslon Pro Bold" pitchFamily="18" charset="0"/>
              </a:rPr>
              <a:t>Xilogravura impressa </a:t>
            </a:r>
          </a:p>
          <a:p>
            <a:pPr algn="r"/>
            <a:r>
              <a:rPr lang="pt-BR" dirty="0" smtClean="0">
                <a:latin typeface="Adobe Caslon Pro Bold" pitchFamily="18" charset="0"/>
              </a:rPr>
              <a:t>em 4 matrizes</a:t>
            </a:r>
          </a:p>
          <a:p>
            <a:pPr algn="r"/>
            <a:r>
              <a:rPr lang="pt-BR" dirty="0" smtClean="0">
                <a:latin typeface="Adobe Caslon Pro Bold" pitchFamily="18" charset="0"/>
              </a:rPr>
              <a:t>1520-30</a:t>
            </a:r>
            <a:endParaRPr lang="pt-BR" dirty="0">
              <a:latin typeface="Adobe Caslon Pro Bold" pitchFamily="18" charset="0"/>
            </a:endParaRPr>
          </a:p>
        </p:txBody>
      </p:sp>
      <p:pic>
        <p:nvPicPr>
          <p:cNvPr id="6149" name="Picture 5" descr="C:\Users\eri\Desktop\nucleo\ppt sao simao\hb_53.682_av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3574"/>
            <a:ext cx="1395413" cy="2549476"/>
          </a:xfrm>
          <a:prstGeom prst="rect">
            <a:avLst/>
          </a:prstGeom>
          <a:noFill/>
        </p:spPr>
      </p:pic>
      <p:pic>
        <p:nvPicPr>
          <p:cNvPr id="6150" name="Picture 6" descr="C:\Users\eri\Desktop\nucleo\ppt sao simao\hb_53.682_av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2725" y="4076700"/>
            <a:ext cx="2001520" cy="2540000"/>
          </a:xfrm>
          <a:prstGeom prst="rect">
            <a:avLst/>
          </a:prstGeom>
          <a:noFill/>
        </p:spPr>
      </p:pic>
      <p:sp>
        <p:nvSpPr>
          <p:cNvPr id="14" name="Retângulo 13"/>
          <p:cNvSpPr/>
          <p:nvPr/>
        </p:nvSpPr>
        <p:spPr>
          <a:xfrm>
            <a:off x="3512386" y="5568771"/>
            <a:ext cx="18800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latin typeface="Adobe Caslon Pro Bold" pitchFamily="18" charset="0"/>
              </a:rPr>
              <a:t>Andrea </a:t>
            </a:r>
            <a:r>
              <a:rPr lang="pt-BR" dirty="0" err="1" smtClean="0">
                <a:latin typeface="Adobe Caslon Pro Bold" pitchFamily="18" charset="0"/>
              </a:rPr>
              <a:t>Versalius</a:t>
            </a:r>
            <a:r>
              <a:rPr lang="pt-BR" dirty="0" smtClean="0">
                <a:latin typeface="Adobe Caslon Pro Bold" pitchFamily="18" charset="0"/>
              </a:rPr>
              <a:t>;</a:t>
            </a:r>
          </a:p>
          <a:p>
            <a:r>
              <a:rPr lang="pt-BR" dirty="0" smtClean="0">
                <a:latin typeface="Adobe Caslon Pro Bold" pitchFamily="18" charset="0"/>
              </a:rPr>
              <a:t>John os Calcar</a:t>
            </a:r>
          </a:p>
          <a:p>
            <a:r>
              <a:rPr lang="pt-BR" dirty="0" smtClean="0">
                <a:latin typeface="Adobe Caslon Pro Bold" pitchFamily="18" charset="0"/>
              </a:rPr>
              <a:t>Xilogravura </a:t>
            </a:r>
          </a:p>
          <a:p>
            <a:r>
              <a:rPr lang="pt-BR" dirty="0" smtClean="0">
                <a:latin typeface="Adobe Caslon Pro Bold" pitchFamily="18" charset="0"/>
              </a:rPr>
              <a:t>1555</a:t>
            </a:r>
            <a:endParaRPr lang="pt-BR" dirty="0">
              <a:latin typeface="Adobe Caslon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537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7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263525"/>
            <a:ext cx="11379200" cy="1120775"/>
          </a:xfrm>
        </p:spPr>
        <p:txBody>
          <a:bodyPr>
            <a:normAutofit/>
          </a:bodyPr>
          <a:lstStyle/>
          <a:p>
            <a:r>
              <a:rPr lang="pt-BR" sz="4000" dirty="0" smtClean="0">
                <a:latin typeface="Adobe Caslon Pro Bold" pitchFamily="18" charset="0"/>
              </a:rPr>
              <a:t>Matriz e gravura impressa</a:t>
            </a:r>
            <a:endParaRPr lang="pt-BR" sz="4000" dirty="0">
              <a:latin typeface="Adobe Caslon Pro Bold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0460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029" name="Picture 5" descr="C:\Users\Publico\Desktop\IMAGENS PARA s;sIMÃO\m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55700"/>
            <a:ext cx="4289425" cy="2434539"/>
          </a:xfrm>
          <a:prstGeom prst="rect">
            <a:avLst/>
          </a:prstGeom>
          <a:noFill/>
        </p:spPr>
      </p:pic>
      <p:pic>
        <p:nvPicPr>
          <p:cNvPr id="8" name="Picture 2" descr="C:\Users\eri\Desktop\nucleo\ppt sao simao\Imagem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3720135"/>
            <a:ext cx="2846388" cy="2774328"/>
          </a:xfrm>
          <a:prstGeom prst="rect">
            <a:avLst/>
          </a:prstGeom>
          <a:noFill/>
        </p:spPr>
      </p:pic>
      <p:pic>
        <p:nvPicPr>
          <p:cNvPr id="10" name="DSCN0641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546600" y="1181099"/>
            <a:ext cx="70231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171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5494</TotalTime>
  <Words>564</Words>
  <Application>Microsoft Office PowerPoint</Application>
  <PresentationFormat>Personalizar</PresentationFormat>
  <Paragraphs>112</Paragraphs>
  <Slides>37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38" baseType="lpstr">
      <vt:lpstr>Tema do Office</vt:lpstr>
      <vt:lpstr>Slide 1</vt:lpstr>
      <vt:lpstr>Apresentação</vt:lpstr>
      <vt:lpstr>História da gravura</vt:lpstr>
      <vt:lpstr>Slide 4</vt:lpstr>
      <vt:lpstr>Slide 5</vt:lpstr>
      <vt:lpstr>Casa Litteraria  Arco do Cego- Lisboa</vt:lpstr>
      <vt:lpstr>Gravura no Brasil</vt:lpstr>
      <vt:lpstr>Xilogravura</vt:lpstr>
      <vt:lpstr>Matriz e gravura impressa</vt:lpstr>
      <vt:lpstr>Ferramentas</vt:lpstr>
      <vt:lpstr>Slide 11</vt:lpstr>
      <vt:lpstr>Ilustrador</vt:lpstr>
      <vt:lpstr>Slide 13</vt:lpstr>
      <vt:lpstr>Gravura em metal (calcogravura)</vt:lpstr>
      <vt:lpstr>Matriz e gravação</vt:lpstr>
      <vt:lpstr>Slide 16</vt:lpstr>
      <vt:lpstr>Ferramentas</vt:lpstr>
      <vt:lpstr>Impressão</vt:lpstr>
      <vt:lpstr>Slide 19</vt:lpstr>
      <vt:lpstr>Litogravura</vt:lpstr>
      <vt:lpstr>Slide 21</vt:lpstr>
      <vt:lpstr>Impressão</vt:lpstr>
      <vt:lpstr>Marcello Grassmann</vt:lpstr>
      <vt:lpstr>Formação</vt:lpstr>
      <vt:lpstr>Slide 25</vt:lpstr>
      <vt:lpstr>Slide 26</vt:lpstr>
      <vt:lpstr>Rio de Janeiro</vt:lpstr>
      <vt:lpstr>Bienais</vt:lpstr>
      <vt:lpstr>Desenhos - 1959</vt:lpstr>
      <vt:lpstr>Técnicas de desenho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Semana Marcello Grassmann 2017</dc:title>
  <dc:creator>Publico</dc:creator>
  <cp:lastModifiedBy>eri kreis</cp:lastModifiedBy>
  <cp:revision>167</cp:revision>
  <dcterms:created xsi:type="dcterms:W3CDTF">2012-08-15T17:17:20Z</dcterms:created>
  <dcterms:modified xsi:type="dcterms:W3CDTF">2017-09-18T19:14:37Z</dcterms:modified>
</cp:coreProperties>
</file>